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83"/>
  </p:notesMasterIdLst>
  <p:handoutMasterIdLst>
    <p:handoutMasterId r:id="rId84"/>
  </p:handoutMasterIdLst>
  <p:sldIdLst>
    <p:sldId id="266" r:id="rId2"/>
    <p:sldId id="298" r:id="rId3"/>
    <p:sldId id="1257" r:id="rId4"/>
    <p:sldId id="1258" r:id="rId5"/>
    <p:sldId id="1330" r:id="rId6"/>
    <p:sldId id="1331" r:id="rId7"/>
    <p:sldId id="1329" r:id="rId8"/>
    <p:sldId id="1328" r:id="rId9"/>
    <p:sldId id="1259" r:id="rId10"/>
    <p:sldId id="1326" r:id="rId11"/>
    <p:sldId id="1364" r:id="rId12"/>
    <p:sldId id="1383" r:id="rId13"/>
    <p:sldId id="1367" r:id="rId14"/>
    <p:sldId id="1368" r:id="rId15"/>
    <p:sldId id="1369" r:id="rId16"/>
    <p:sldId id="1366" r:id="rId17"/>
    <p:sldId id="1370" r:id="rId18"/>
    <p:sldId id="1371" r:id="rId19"/>
    <p:sldId id="1372" r:id="rId20"/>
    <p:sldId id="1332" r:id="rId21"/>
    <p:sldId id="1333" r:id="rId22"/>
    <p:sldId id="1375" r:id="rId23"/>
    <p:sldId id="1334" r:id="rId24"/>
    <p:sldId id="1376" r:id="rId25"/>
    <p:sldId id="1377" r:id="rId26"/>
    <p:sldId id="1373" r:id="rId27"/>
    <p:sldId id="1374" r:id="rId28"/>
    <p:sldId id="1378" r:id="rId29"/>
    <p:sldId id="1379" r:id="rId30"/>
    <p:sldId id="1335" r:id="rId31"/>
    <p:sldId id="1380" r:id="rId32"/>
    <p:sldId id="1381" r:id="rId33"/>
    <p:sldId id="1357" r:id="rId34"/>
    <p:sldId id="1358" r:id="rId35"/>
    <p:sldId id="1359" r:id="rId36"/>
    <p:sldId id="1360" r:id="rId37"/>
    <p:sldId id="1336" r:id="rId38"/>
    <p:sldId id="1382" r:id="rId39"/>
    <p:sldId id="1361" r:id="rId40"/>
    <p:sldId id="1362" r:id="rId41"/>
    <p:sldId id="1306" r:id="rId42"/>
    <p:sldId id="1262" r:id="rId43"/>
    <p:sldId id="1384" r:id="rId44"/>
    <p:sldId id="1263" r:id="rId45"/>
    <p:sldId id="1307" r:id="rId46"/>
    <p:sldId id="1327" r:id="rId47"/>
    <p:sldId id="1308" r:id="rId48"/>
    <p:sldId id="1264" r:id="rId49"/>
    <p:sldId id="1265" r:id="rId50"/>
    <p:sldId id="1309" r:id="rId51"/>
    <p:sldId id="1266" r:id="rId52"/>
    <p:sldId id="1267" r:id="rId53"/>
    <p:sldId id="1310" r:id="rId54"/>
    <p:sldId id="1268" r:id="rId55"/>
    <p:sldId id="1311" r:id="rId56"/>
    <p:sldId id="1313" r:id="rId57"/>
    <p:sldId id="1314" r:id="rId58"/>
    <p:sldId id="1270" r:id="rId59"/>
    <p:sldId id="1269" r:id="rId60"/>
    <p:sldId id="1315" r:id="rId61"/>
    <p:sldId id="1271" r:id="rId62"/>
    <p:sldId id="1316" r:id="rId63"/>
    <p:sldId id="1272" r:id="rId64"/>
    <p:sldId id="1317" r:id="rId65"/>
    <p:sldId id="1274" r:id="rId66"/>
    <p:sldId id="1275" r:id="rId67"/>
    <p:sldId id="1318" r:id="rId68"/>
    <p:sldId id="1319" r:id="rId69"/>
    <p:sldId id="1276" r:id="rId70"/>
    <p:sldId id="1320" r:id="rId71"/>
    <p:sldId id="1277" r:id="rId72"/>
    <p:sldId id="1278" r:id="rId73"/>
    <p:sldId id="1279" r:id="rId74"/>
    <p:sldId id="1321" r:id="rId75"/>
    <p:sldId id="1280" r:id="rId76"/>
    <p:sldId id="1281" r:id="rId77"/>
    <p:sldId id="1322" r:id="rId78"/>
    <p:sldId id="1323" r:id="rId79"/>
    <p:sldId id="1325" r:id="rId80"/>
    <p:sldId id="1324" r:id="rId81"/>
    <p:sldId id="410" r:id="rId82"/>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8"/>
            <p14:sldId id="1257"/>
            <p14:sldId id="1258"/>
            <p14:sldId id="1330"/>
            <p14:sldId id="1331"/>
            <p14:sldId id="1329"/>
            <p14:sldId id="1328"/>
            <p14:sldId id="1259"/>
            <p14:sldId id="1326"/>
            <p14:sldId id="1364"/>
            <p14:sldId id="1383"/>
            <p14:sldId id="1367"/>
            <p14:sldId id="1368"/>
            <p14:sldId id="1369"/>
            <p14:sldId id="1366"/>
            <p14:sldId id="1370"/>
            <p14:sldId id="1371"/>
            <p14:sldId id="1372"/>
            <p14:sldId id="1332"/>
            <p14:sldId id="1333"/>
            <p14:sldId id="1375"/>
            <p14:sldId id="1334"/>
            <p14:sldId id="1376"/>
            <p14:sldId id="1377"/>
            <p14:sldId id="1373"/>
            <p14:sldId id="1374"/>
            <p14:sldId id="1378"/>
            <p14:sldId id="1379"/>
            <p14:sldId id="1335"/>
            <p14:sldId id="1380"/>
            <p14:sldId id="1381"/>
            <p14:sldId id="1357"/>
            <p14:sldId id="1358"/>
            <p14:sldId id="1359"/>
            <p14:sldId id="1360"/>
            <p14:sldId id="1336"/>
            <p14:sldId id="1382"/>
            <p14:sldId id="1361"/>
            <p14:sldId id="1362"/>
            <p14:sldId id="1306"/>
            <p14:sldId id="1262"/>
            <p14:sldId id="1384"/>
            <p14:sldId id="1263"/>
            <p14:sldId id="1307"/>
            <p14:sldId id="1327"/>
            <p14:sldId id="1308"/>
            <p14:sldId id="1264"/>
            <p14:sldId id="1265"/>
            <p14:sldId id="1309"/>
            <p14:sldId id="1266"/>
            <p14:sldId id="1267"/>
            <p14:sldId id="1310"/>
            <p14:sldId id="1268"/>
            <p14:sldId id="1311"/>
            <p14:sldId id="1313"/>
            <p14:sldId id="1314"/>
            <p14:sldId id="1270"/>
            <p14:sldId id="1269"/>
            <p14:sldId id="1315"/>
            <p14:sldId id="1271"/>
            <p14:sldId id="1316"/>
            <p14:sldId id="1272"/>
            <p14:sldId id="1317"/>
            <p14:sldId id="1274"/>
            <p14:sldId id="1275"/>
            <p14:sldId id="1318"/>
            <p14:sldId id="1319"/>
            <p14:sldId id="1276"/>
            <p14:sldId id="1320"/>
            <p14:sldId id="1277"/>
            <p14:sldId id="1278"/>
            <p14:sldId id="1279"/>
            <p14:sldId id="1321"/>
            <p14:sldId id="1280"/>
            <p14:sldId id="1281"/>
            <p14:sldId id="1322"/>
            <p14:sldId id="1323"/>
            <p14:sldId id="1325"/>
            <p14:sldId id="1324"/>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0" autoAdjust="0"/>
    <p:restoredTop sz="94741" autoAdjust="0"/>
  </p:normalViewPr>
  <p:slideViewPr>
    <p:cSldViewPr snapToGrid="0" snapToObjects="1">
      <p:cViewPr varScale="1">
        <p:scale>
          <a:sx n="99" d="100"/>
          <a:sy n="99" d="100"/>
        </p:scale>
        <p:origin x="1152" y="184"/>
      </p:cViewPr>
      <p:guideLst>
        <p:guide orient="horz" pos="2160"/>
        <p:guide pos="3840"/>
      </p:guideLst>
    </p:cSldViewPr>
  </p:slideViewPr>
  <p:notesTextViewPr>
    <p:cViewPr>
      <p:scale>
        <a:sx n="100" d="100"/>
        <a:sy n="100" d="100"/>
      </p:scale>
      <p:origin x="0" y="0"/>
    </p:cViewPr>
  </p:notesTextViewPr>
  <p:sorterViewPr>
    <p:cViewPr>
      <p:scale>
        <a:sx n="70" d="100"/>
        <a:sy n="7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10/5/22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10/5/22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601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453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692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2967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374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08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1520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099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42999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11841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0297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1249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36094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9206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83546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0698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66842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19847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611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50957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7366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99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66781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91473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7253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89735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8707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2465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8511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18176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2795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36001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42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4272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3094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1280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78500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03100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94606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21962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984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59844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0972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9913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162851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914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18203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41806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3459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432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7470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62328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0030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72788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2855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9554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9747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64187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36399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1783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2777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8970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58613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53491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570666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74914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546737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33573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37534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57241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683670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911685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03434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39104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587484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3971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3364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009465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8284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56941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tmp"/><Relationship Id="rId4" Type="http://schemas.openxmlformats.org/officeDocument/2006/relationships/image" Target="../media/image13.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tm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6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7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dirty="0">
                <a:solidFill>
                  <a:schemeClr val="tx1">
                    <a:lumMod val="75000"/>
                    <a:lumOff val="25000"/>
                  </a:schemeClr>
                </a:solidFill>
              </a:rPr>
              <a:t>Lecture 12</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b="1" dirty="0"/>
              <a:t>Feature Encoding</a:t>
            </a:r>
          </a:p>
          <a:p>
            <a:pPr algn="ctr"/>
            <a:endParaRPr lang="en-US" sz="2800" b="1" dirty="0"/>
          </a:p>
          <a:p>
            <a:pPr algn="ctr"/>
            <a:r>
              <a:rPr lang="en-US" sz="2800" dirty="0"/>
              <a:t>Feature Extraction</a:t>
            </a:r>
            <a:endParaRPr lang="en-US" sz="2800" b="1" dirty="0"/>
          </a:p>
          <a:p>
            <a:pPr algn="ctr"/>
            <a:endParaRPr lang="en-US" sz="2800" b="1" dirty="0"/>
          </a:p>
          <a:p>
            <a:pPr algn="ctr"/>
            <a:r>
              <a:rPr lang="en-US" sz="2800" dirty="0"/>
              <a:t>Target Transformation</a:t>
            </a:r>
          </a:p>
          <a:p>
            <a:pPr algn="ctr"/>
            <a:endParaRPr lang="en-US" sz="2800" b="1" dirty="0"/>
          </a:p>
        </p:txBody>
      </p:sp>
    </p:spTree>
    <p:extLst>
      <p:ext uri="{BB962C8B-B14F-4D97-AF65-F5344CB8AC3E}">
        <p14:creationId xmlns:p14="http://schemas.microsoft.com/office/powerpoint/2010/main" val="230574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t>The algorithm can understand the format.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Most machine learning tools only accept numbers as their input </a:t>
            </a:r>
          </a:p>
          <a:p>
            <a:pPr marL="952485" lvl="1" indent="-342900">
              <a:buFont typeface="Arial" panose="020B0604020202020204" pitchFamily="34" charset="0"/>
              <a:buChar char="•"/>
            </a:pPr>
            <a:r>
              <a:rPr lang="en-US" dirty="0"/>
              <a:t>e.g., </a:t>
            </a:r>
            <a:r>
              <a:rPr lang="en-US" dirty="0" err="1"/>
              <a:t>xgboost</a:t>
            </a:r>
            <a:r>
              <a:rPr lang="en-US" dirty="0"/>
              <a:t>, </a:t>
            </a:r>
            <a:r>
              <a:rPr lang="en-US" dirty="0" err="1"/>
              <a:t>gbm</a:t>
            </a:r>
            <a:r>
              <a:rPr lang="en-US" dirty="0"/>
              <a:t>, </a:t>
            </a:r>
            <a:r>
              <a:rPr lang="en-US" dirty="0" err="1"/>
              <a:t>glmnet</a:t>
            </a:r>
            <a:r>
              <a:rPr lang="en-US" dirty="0"/>
              <a:t>, </a:t>
            </a:r>
            <a:r>
              <a:rPr lang="en-US" dirty="0" err="1"/>
              <a:t>libsvm</a:t>
            </a:r>
            <a:r>
              <a:rPr lang="en-US" dirty="0"/>
              <a:t>, </a:t>
            </a:r>
            <a:r>
              <a:rPr lang="en-US" dirty="0" err="1"/>
              <a:t>liblinear</a:t>
            </a:r>
            <a:r>
              <a:rPr lang="en-US" dirty="0"/>
              <a:t>, </a:t>
            </a:r>
            <a:r>
              <a:rPr lang="en-US" dirty="0" err="1"/>
              <a:t>etc</a:t>
            </a:r>
            <a:endParaRPr lang="en-US" dirty="0"/>
          </a:p>
          <a:p>
            <a:endParaRPr lang="en-US" dirty="0"/>
          </a:p>
        </p:txBody>
      </p:sp>
    </p:spTree>
    <p:extLst>
      <p:ext uri="{BB962C8B-B14F-4D97-AF65-F5344CB8AC3E}">
        <p14:creationId xmlns:p14="http://schemas.microsoft.com/office/powerpoint/2010/main" val="3349663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bg1">
                    <a:lumMod val="85000"/>
                  </a:schemeClr>
                </a:solidFill>
              </a:rPr>
              <a:t>Help explicitly capture non-linear relationships and interactions between the values of features.</a:t>
            </a:r>
          </a:p>
          <a:p>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The algorithm can understand the format.</a:t>
            </a:r>
          </a:p>
          <a:p>
            <a:pPr marL="342900" indent="-342900">
              <a:buFont typeface="Arial" panose="020B0604020202020204" pitchFamily="34" charset="0"/>
              <a:buChar char="•"/>
            </a:pPr>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Most machine learning tools only accept numbers as their input </a:t>
            </a:r>
          </a:p>
          <a:p>
            <a:pPr marL="952485" lvl="1" indent="-342900">
              <a:buFont typeface="Arial" panose="020B0604020202020204" pitchFamily="34" charset="0"/>
              <a:buChar char="•"/>
            </a:pPr>
            <a:r>
              <a:rPr lang="en-US" dirty="0">
                <a:solidFill>
                  <a:schemeClr val="bg1">
                    <a:lumMod val="85000"/>
                  </a:schemeClr>
                </a:solidFill>
              </a:rPr>
              <a:t>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a:t>
            </a:r>
            <a:r>
              <a:rPr lang="en-US" dirty="0" err="1">
                <a:solidFill>
                  <a:schemeClr val="bg1">
                    <a:lumMod val="85000"/>
                  </a:schemeClr>
                </a:solidFill>
              </a:rPr>
              <a:t>etc</a:t>
            </a:r>
            <a:endParaRPr lang="en-US" dirty="0">
              <a:solidFill>
                <a:schemeClr val="bg1">
                  <a:lumMod val="85000"/>
                </a:schemeClr>
              </a:solidFill>
            </a:endParaRPr>
          </a:p>
          <a:p>
            <a:endParaRPr lang="en-US" dirty="0"/>
          </a:p>
        </p:txBody>
      </p:sp>
    </p:spTree>
    <p:extLst>
      <p:ext uri="{BB962C8B-B14F-4D97-AF65-F5344CB8AC3E}">
        <p14:creationId xmlns:p14="http://schemas.microsoft.com/office/powerpoint/2010/main" val="326529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Represent Categories or labels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Four Seasons, Favorite Player, Colors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Usually finite in a real-world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Unlike other numeric variables, the values of a categorical variable cannot be </a:t>
            </a:r>
            <a:r>
              <a:rPr lang="en-US" i="1" dirty="0"/>
              <a:t>ordered</a:t>
            </a:r>
            <a:r>
              <a:rPr lang="en-US" dirty="0"/>
              <a:t> with respect to one another. (Red is neither greater than nor less than Yellow as a color.) They are called “</a:t>
            </a:r>
            <a:r>
              <a:rPr lang="en-US" i="1" dirty="0"/>
              <a:t>non-ordinal”</a:t>
            </a:r>
            <a:r>
              <a:rPr lang="en-US" dirty="0"/>
              <a:t>.</a:t>
            </a:r>
          </a:p>
        </p:txBody>
      </p:sp>
      <p:pic>
        <p:nvPicPr>
          <p:cNvPr id="6146" name="Picture 2" descr="Categorical Variables | Kaggle">
            <a:extLst>
              <a:ext uri="{FF2B5EF4-FFF2-40B4-BE49-F238E27FC236}">
                <a16:creationId xmlns:a16="http://schemas.microsoft.com/office/drawing/2014/main" id="{67003A0E-4DBF-DA3F-7247-7A2664CBF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61" t="4361" r="21831" b="3735"/>
          <a:stretch/>
        </p:blipFill>
        <p:spPr bwMode="auto">
          <a:xfrm>
            <a:off x="6753937" y="2279561"/>
            <a:ext cx="3129566" cy="128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02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Litmus test for whether something should be a categorical variable</a:t>
            </a:r>
          </a:p>
          <a:p>
            <a:pPr marL="342900" indent="-342900">
              <a:buFont typeface="Arial" panose="020B0604020202020204" pitchFamily="34" charset="0"/>
              <a:buChar char="•"/>
            </a:pPr>
            <a:endParaRPr lang="en-US" dirty="0"/>
          </a:p>
          <a:p>
            <a:r>
              <a:rPr lang="en-US" u="sng" dirty="0"/>
              <a:t> “Does it matter </a:t>
            </a:r>
            <a:r>
              <a:rPr lang="en-US" i="1" u="sng" dirty="0"/>
              <a:t>how </a:t>
            </a:r>
            <a:r>
              <a:rPr lang="en-US" u="sng" dirty="0"/>
              <a:t>different two values are, or only that they </a:t>
            </a:r>
            <a:r>
              <a:rPr lang="en-US" i="1" u="sng" dirty="0"/>
              <a:t>are </a:t>
            </a:r>
            <a:r>
              <a:rPr lang="en-US" u="sng" dirty="0"/>
              <a:t>different?”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stock price of $500 is five times higher than a price of $100. So, stock price should be represented by a continuous numeric variable.</a:t>
            </a:r>
          </a:p>
        </p:txBody>
      </p:sp>
    </p:spTree>
    <p:extLst>
      <p:ext uri="{BB962C8B-B14F-4D97-AF65-F5344CB8AC3E}">
        <p14:creationId xmlns:p14="http://schemas.microsoft.com/office/powerpoint/2010/main" val="1334789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Large categorical variables are common in transactional records. </a:t>
            </a:r>
          </a:p>
          <a:p>
            <a:pPr marL="952485" lvl="1" indent="-342900">
              <a:spcBef>
                <a:spcPts val="600"/>
              </a:spcBef>
              <a:buFont typeface="Arial" panose="020B0604020202020204" pitchFamily="34" charset="0"/>
              <a:buChar char="•"/>
            </a:pPr>
            <a:r>
              <a:rPr lang="en-US" b="1" dirty="0"/>
              <a:t>Example</a:t>
            </a:r>
            <a:r>
              <a:rPr lang="en-US" dirty="0"/>
              <a:t>:  many web services track users using an ID, which is a categorical variable</a:t>
            </a:r>
          </a:p>
          <a:p>
            <a:pPr marL="952485" lvl="1" indent="-342900">
              <a:spcBef>
                <a:spcPts val="600"/>
              </a:spcBef>
              <a:buFont typeface="Arial" panose="020B0604020202020204" pitchFamily="34" charset="0"/>
              <a:buChar char="•"/>
            </a:pPr>
            <a:r>
              <a:rPr lang="en-US" dirty="0"/>
              <a:t>Like using IP address of an internet transaction</a:t>
            </a:r>
          </a:p>
          <a:p>
            <a:pPr marL="952485" lvl="1" indent="-342900">
              <a:spcBef>
                <a:spcPts val="600"/>
              </a:spcBef>
              <a:buFont typeface="Arial" panose="020B0604020202020204" pitchFamily="34" charset="0"/>
              <a:buChar char="•"/>
            </a:pPr>
            <a:r>
              <a:rPr lang="en-US" dirty="0"/>
              <a:t>categorical variable even though user IDs and IP addresses are numeric</a:t>
            </a:r>
          </a:p>
          <a:p>
            <a:pPr marL="952485" lvl="1" indent="-342900">
              <a:spcBef>
                <a:spcPts val="600"/>
              </a:spcBef>
              <a:buFont typeface="Arial" panose="020B0604020202020204" pitchFamily="34" charset="0"/>
              <a:buChar char="•"/>
            </a:pPr>
            <a:r>
              <a:rPr lang="en-US" dirty="0"/>
              <a:t>Magnitude is usually not relevant to the task at hand</a:t>
            </a:r>
          </a:p>
          <a:p>
            <a:pPr marL="952485" lvl="1" indent="-342900">
              <a:spcBef>
                <a:spcPts val="600"/>
              </a:spcBef>
              <a:buFont typeface="Arial" panose="020B0604020202020204" pitchFamily="34" charset="0"/>
              <a:buChar char="•"/>
            </a:pPr>
            <a:r>
              <a:rPr lang="en-US" dirty="0"/>
              <a:t>For instance, IP address is relevant when doing fraud detection on individual transactions</a:t>
            </a:r>
          </a:p>
          <a:p>
            <a:pPr marL="952485" lvl="1" indent="-342900">
              <a:spcBef>
                <a:spcPts val="600"/>
              </a:spcBef>
              <a:buFont typeface="Arial" panose="020B0604020202020204" pitchFamily="34" charset="0"/>
              <a:buChar char="•"/>
            </a:pPr>
            <a:r>
              <a:rPr lang="en-US" dirty="0"/>
              <a:t>some IP addresses or subnets may generate more fraudulent transactions</a:t>
            </a:r>
          </a:p>
          <a:p>
            <a:pPr marL="952485" lvl="1" indent="-342900">
              <a:spcBef>
                <a:spcPts val="600"/>
              </a:spcBef>
              <a:buFont typeface="Arial" panose="020B0604020202020204" pitchFamily="34" charset="0"/>
              <a:buChar char="•"/>
            </a:pPr>
            <a:r>
              <a:rPr lang="en-US" dirty="0"/>
              <a:t>But one IP is not inherently more fraudulent than the other</a:t>
            </a:r>
          </a:p>
        </p:txBody>
      </p:sp>
    </p:spTree>
    <p:extLst>
      <p:ext uri="{BB962C8B-B14F-4D97-AF65-F5344CB8AC3E}">
        <p14:creationId xmlns:p14="http://schemas.microsoft.com/office/powerpoint/2010/main" val="302268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solidFill>
                  <a:schemeClr val="bg1">
                    <a:lumMod val="85000"/>
                  </a:schemeClr>
                </a:solidFill>
              </a:rPr>
              <a:t>Turn categorical features into numeric features </a:t>
            </a:r>
          </a:p>
          <a:p>
            <a:pPr marL="952485" lvl="1" indent="-342900">
              <a:buFont typeface="Arial" panose="020B0604020202020204" pitchFamily="34" charset="0"/>
              <a:buChar char="•"/>
            </a:pPr>
            <a:r>
              <a:rPr lang="en-US" dirty="0">
                <a:solidFill>
                  <a:schemeClr val="bg1">
                    <a:lumMod val="85000"/>
                  </a:schemeClr>
                </a:solidFill>
              </a:rPr>
              <a:t>provide more fine-grained information</a:t>
            </a:r>
          </a:p>
          <a:p>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solidFill>
                  <a:schemeClr val="bg1">
                    <a:lumMod val="85000"/>
                  </a:schemeClr>
                </a:solidFill>
              </a:rPr>
              <a:t>Algorithm can understand the format. </a:t>
            </a:r>
          </a:p>
          <a:p>
            <a:pPr marL="342900" indent="-342900">
              <a:buFont typeface="Arial" panose="020B0604020202020204" pitchFamily="34" charset="0"/>
              <a:buChar char="•"/>
            </a:pPr>
            <a:r>
              <a:rPr lang="en-US" dirty="0">
                <a:solidFill>
                  <a:schemeClr val="bg1">
                    <a:lumMod val="85000"/>
                  </a:schemeClr>
                </a:solidFill>
              </a:rPr>
              <a:t>Most of machine learning tools only accept numbers as their input 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etc.</a:t>
            </a:r>
          </a:p>
        </p:txBody>
      </p:sp>
    </p:spTree>
    <p:extLst>
      <p:ext uri="{BB962C8B-B14F-4D97-AF65-F5344CB8AC3E}">
        <p14:creationId xmlns:p14="http://schemas.microsoft.com/office/powerpoint/2010/main" val="3140774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Labeled Encoding</a:t>
            </a:r>
          </a:p>
          <a:p>
            <a:pPr marL="952485" lvl="1" indent="-342900">
              <a:buFont typeface="Arial" panose="020B0604020202020204" pitchFamily="34" charset="0"/>
              <a:buChar char="•"/>
            </a:pPr>
            <a:r>
              <a:rPr lang="en-US" dirty="0"/>
              <a:t>Interpret the categories as ordered integers</a:t>
            </a:r>
          </a:p>
          <a:p>
            <a:pPr marL="952485" lvl="1" indent="-342900">
              <a:buFont typeface="Arial" panose="020B0604020202020204" pitchFamily="34" charset="0"/>
              <a:buChar char="•"/>
            </a:pPr>
            <a:r>
              <a:rPr lang="en-US" dirty="0"/>
              <a:t>Python scikit-learn: </a:t>
            </a:r>
            <a:r>
              <a:rPr lang="en-US" dirty="0" err="1"/>
              <a:t>LabelEncoder</a:t>
            </a:r>
            <a:r>
              <a:rPr lang="en-US" dirty="0"/>
              <a:t> </a:t>
            </a:r>
          </a:p>
          <a:p>
            <a:pPr marL="952485" lvl="1" indent="-342900">
              <a:buFont typeface="Arial" panose="020B0604020202020204" pitchFamily="34" charset="0"/>
              <a:buChar char="•"/>
            </a:pPr>
            <a:r>
              <a:rPr lang="en-US" dirty="0"/>
              <a:t>OK for tree-based methods</a:t>
            </a:r>
          </a:p>
          <a:p>
            <a:pPr marL="1562070" lvl="2" indent="-342900">
              <a:buFont typeface="Arial" panose="020B0604020202020204" pitchFamily="34" charset="0"/>
              <a:buChar char="•"/>
            </a:pPr>
            <a:r>
              <a:rPr lang="en-US" dirty="0"/>
              <a:t>Decision trees</a:t>
            </a:r>
          </a:p>
          <a:p>
            <a:endParaRPr lang="en-US" dirty="0"/>
          </a:p>
          <a:p>
            <a:endParaRPr lang="en-US" dirty="0"/>
          </a:p>
        </p:txBody>
      </p:sp>
      <p:pic>
        <p:nvPicPr>
          <p:cNvPr id="3" name="Picture 2">
            <a:extLst>
              <a:ext uri="{FF2B5EF4-FFF2-40B4-BE49-F238E27FC236}">
                <a16:creationId xmlns:a16="http://schemas.microsoft.com/office/drawing/2014/main" id="{EDBAC2CE-9648-45DD-B2E0-D3BD582C6C16}"/>
              </a:ext>
            </a:extLst>
          </p:cNvPr>
          <p:cNvPicPr>
            <a:picLocks noChangeAspect="1"/>
          </p:cNvPicPr>
          <p:nvPr/>
        </p:nvPicPr>
        <p:blipFill>
          <a:blip r:embed="rId3"/>
          <a:stretch>
            <a:fillRect/>
          </a:stretch>
        </p:blipFill>
        <p:spPr>
          <a:xfrm>
            <a:off x="6579169" y="2850740"/>
            <a:ext cx="1954795" cy="933820"/>
          </a:xfrm>
          <a:prstGeom prst="rect">
            <a:avLst/>
          </a:prstGeom>
        </p:spPr>
      </p:pic>
      <p:pic>
        <p:nvPicPr>
          <p:cNvPr id="5" name="Picture 4">
            <a:extLst>
              <a:ext uri="{FF2B5EF4-FFF2-40B4-BE49-F238E27FC236}">
                <a16:creationId xmlns:a16="http://schemas.microsoft.com/office/drawing/2014/main" id="{B4A3D5C7-BFD8-429E-A896-B7A00E674ACF}"/>
              </a:ext>
            </a:extLst>
          </p:cNvPr>
          <p:cNvPicPr>
            <a:picLocks noChangeAspect="1"/>
          </p:cNvPicPr>
          <p:nvPr/>
        </p:nvPicPr>
        <p:blipFill>
          <a:blip r:embed="rId4"/>
          <a:stretch>
            <a:fillRect/>
          </a:stretch>
        </p:blipFill>
        <p:spPr>
          <a:xfrm>
            <a:off x="9130190" y="2381643"/>
            <a:ext cx="2540034" cy="1872014"/>
          </a:xfrm>
          <a:prstGeom prst="rect">
            <a:avLst/>
          </a:prstGeom>
        </p:spPr>
      </p:pic>
      <p:cxnSp>
        <p:nvCxnSpPr>
          <p:cNvPr id="4" name="Straight Arrow Connector 3">
            <a:extLst>
              <a:ext uri="{FF2B5EF4-FFF2-40B4-BE49-F238E27FC236}">
                <a16:creationId xmlns:a16="http://schemas.microsoft.com/office/drawing/2014/main" id="{42BB4E93-9C5D-902F-2E8A-08D55F27576F}"/>
              </a:ext>
            </a:extLst>
          </p:cNvPr>
          <p:cNvCxnSpPr>
            <a:stCxn id="3" idx="3"/>
          </p:cNvCxnSpPr>
          <p:nvPr/>
        </p:nvCxnSpPr>
        <p:spPr>
          <a:xfrm>
            <a:off x="8533964" y="3317650"/>
            <a:ext cx="584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2BA8BED-B29A-0BF9-CB57-E5FE9C8C41C6}"/>
              </a:ext>
            </a:extLst>
          </p:cNvPr>
          <p:cNvSpPr/>
          <p:nvPr/>
        </p:nvSpPr>
        <p:spPr>
          <a:xfrm>
            <a:off x="8568232" y="3049963"/>
            <a:ext cx="432806" cy="25219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LE</a:t>
            </a:r>
          </a:p>
        </p:txBody>
      </p:sp>
      <p:sp>
        <p:nvSpPr>
          <p:cNvPr id="8" name="TextBox 7">
            <a:extLst>
              <a:ext uri="{FF2B5EF4-FFF2-40B4-BE49-F238E27FC236}">
                <a16:creationId xmlns:a16="http://schemas.microsoft.com/office/drawing/2014/main" id="{102CF05D-4DE2-9474-1BBD-E3018878E153}"/>
              </a:ext>
            </a:extLst>
          </p:cNvPr>
          <p:cNvSpPr txBox="1"/>
          <p:nvPr/>
        </p:nvSpPr>
        <p:spPr>
          <a:xfrm>
            <a:off x="988817" y="3784560"/>
            <a:ext cx="5590352" cy="2462213"/>
          </a:xfrm>
          <a:prstGeom prst="rect">
            <a:avLst/>
          </a:prstGeom>
          <a:noFill/>
          <a:ln>
            <a:solidFill>
              <a:schemeClr val="bg1">
                <a:lumMod val="65000"/>
              </a:schemeClr>
            </a:solidFill>
          </a:ln>
        </p:spPr>
        <p:txBody>
          <a:bodyPr wrap="square">
            <a:spAutoFit/>
          </a:bodyPr>
          <a:lstStyle/>
          <a:p>
            <a:r>
              <a:rPr lang="en-US" sz="1800" b="1" dirty="0">
                <a:solidFill>
                  <a:srgbClr val="C65D09"/>
                </a:solidFill>
                <a:effectLst/>
              </a:rPr>
              <a:t>&gt;&gt;&gt;</a:t>
            </a:r>
            <a:r>
              <a:rPr lang="en-US" sz="1800" b="1" dirty="0">
                <a:solidFill>
                  <a:srgbClr val="007020"/>
                </a:solidFill>
              </a:rPr>
              <a:t> </a:t>
            </a:r>
            <a:r>
              <a:rPr lang="en-US" sz="1800" b="1" dirty="0">
                <a:solidFill>
                  <a:srgbClr val="007020"/>
                </a:solidFill>
                <a:effectLst/>
              </a:rPr>
              <a:t>from</a:t>
            </a:r>
            <a:r>
              <a:rPr lang="en-US" sz="1800" dirty="0"/>
              <a:t> </a:t>
            </a:r>
            <a:r>
              <a:rPr lang="en-US" sz="1800" b="1" dirty="0" err="1">
                <a:solidFill>
                  <a:srgbClr val="0E84B5"/>
                </a:solidFill>
                <a:effectLst/>
              </a:rPr>
              <a:t>sklearn</a:t>
            </a:r>
            <a:r>
              <a:rPr lang="en-US" sz="1800" dirty="0"/>
              <a:t> </a:t>
            </a:r>
            <a:r>
              <a:rPr lang="en-US" sz="1800" b="1" dirty="0">
                <a:solidFill>
                  <a:srgbClr val="007020"/>
                </a:solidFill>
                <a:effectLst/>
              </a:rPr>
              <a:t>import</a:t>
            </a:r>
            <a:r>
              <a:rPr lang="en-US" sz="1800" dirty="0"/>
              <a:t> </a:t>
            </a:r>
            <a:r>
              <a:rPr lang="en-US" sz="1800" dirty="0">
                <a:effectLst/>
              </a:rPr>
              <a:t>preprocessing</a:t>
            </a:r>
          </a:p>
          <a:p>
            <a:r>
              <a:rPr lang="en-US" sz="1800" b="1" dirty="0">
                <a:solidFill>
                  <a:srgbClr val="C65D09"/>
                </a:solidFill>
                <a:effectLst/>
              </a:rPr>
              <a:t>&gt;&gt;&gt; </a:t>
            </a:r>
            <a:r>
              <a:rPr lang="en-US" sz="1800" dirty="0">
                <a:effectLst/>
              </a:rPr>
              <a:t>le</a:t>
            </a:r>
            <a:r>
              <a:rPr lang="en-US" sz="1800" dirty="0"/>
              <a:t> </a:t>
            </a:r>
            <a:r>
              <a:rPr lang="en-US" sz="1800" dirty="0">
                <a:solidFill>
                  <a:srgbClr val="666666"/>
                </a:solidFill>
                <a:effectLst/>
              </a:rPr>
              <a:t>=</a:t>
            </a:r>
            <a:r>
              <a:rPr lang="en-US" sz="1800" dirty="0"/>
              <a:t> </a:t>
            </a:r>
            <a:r>
              <a:rPr lang="en-US" sz="1800" dirty="0" err="1">
                <a:effectLst/>
              </a:rPr>
              <a:t>preprocessing</a:t>
            </a:r>
            <a:r>
              <a:rPr lang="en-US" sz="1800" dirty="0" err="1">
                <a:solidFill>
                  <a:srgbClr val="666666"/>
                </a:solidFill>
                <a:effectLst/>
              </a:rPr>
              <a:t>.</a:t>
            </a:r>
            <a:r>
              <a:rPr lang="en-US" sz="1800" dirty="0" err="1">
                <a:effectLst/>
              </a:rPr>
              <a:t>LabelEncoder</a:t>
            </a:r>
            <a:r>
              <a:rPr lang="en-US" sz="1800" dirty="0">
                <a:effectLst/>
              </a:rPr>
              <a:t>()</a:t>
            </a:r>
          </a:p>
          <a:p>
            <a:r>
              <a:rPr lang="en-US" sz="1800" b="1" dirty="0">
                <a:solidFill>
                  <a:srgbClr val="C65D09"/>
                </a:solidFill>
                <a:effectLst/>
              </a:rPr>
              <a:t>&gt;&gt;&gt; </a:t>
            </a:r>
            <a:r>
              <a:rPr lang="en-US" sz="1800" dirty="0" err="1">
                <a:effectLst/>
              </a:rPr>
              <a:t>le</a:t>
            </a:r>
            <a:r>
              <a:rPr lang="en-US" sz="1800" dirty="0" err="1">
                <a:solidFill>
                  <a:srgbClr val="666666"/>
                </a:solidFill>
                <a:effectLst/>
              </a:rPr>
              <a:t>.</a:t>
            </a:r>
            <a:r>
              <a:rPr lang="en-US" sz="1800" dirty="0" err="1">
                <a:effectLst/>
              </a:rPr>
              <a:t>fit</a:t>
            </a:r>
            <a:r>
              <a:rPr lang="en-US" sz="1800" dirty="0">
                <a:effectLst/>
              </a:rPr>
              <a:t>([</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”B"</a:t>
            </a:r>
            <a:r>
              <a:rPr lang="en-US" sz="1800" dirty="0">
                <a:effectLst/>
              </a:rPr>
              <a:t>,</a:t>
            </a:r>
            <a:r>
              <a:rPr lang="en-US" sz="1800" dirty="0"/>
              <a:t> </a:t>
            </a:r>
            <a:r>
              <a:rPr lang="en-US" sz="1800" dirty="0">
                <a:solidFill>
                  <a:srgbClr val="4070A0"/>
                </a:solidFill>
                <a:effectLst/>
              </a:rPr>
              <a:t>”C"</a:t>
            </a:r>
            <a:r>
              <a:rPr lang="en-US" sz="1800" dirty="0">
                <a:effectLst/>
              </a:rPr>
              <a:t>])</a:t>
            </a:r>
          </a:p>
          <a:p>
            <a:r>
              <a:rPr lang="en-US" sz="1800" dirty="0" err="1">
                <a:solidFill>
                  <a:srgbClr val="333333"/>
                </a:solidFill>
                <a:effectLst/>
              </a:rPr>
              <a:t>LabelEncoder</a:t>
            </a:r>
            <a:r>
              <a:rPr lang="en-US" sz="1800" dirty="0">
                <a:solidFill>
                  <a:srgbClr val="333333"/>
                </a:solidFill>
                <a:effectLst/>
              </a:rPr>
              <a:t>()</a:t>
            </a:r>
            <a:r>
              <a:rPr lang="en-US" sz="1800" dirty="0"/>
              <a:t> </a:t>
            </a:r>
            <a:br>
              <a:rPr lang="en-US" sz="1800" dirty="0"/>
            </a:br>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classes</a:t>
            </a:r>
            <a:r>
              <a:rPr lang="en-US" sz="1800" dirty="0">
                <a:effectLst/>
              </a:rPr>
              <a:t>_)</a:t>
            </a:r>
          </a:p>
          <a:p>
            <a:r>
              <a:rPr lang="en-US" sz="1800" dirty="0">
                <a:solidFill>
                  <a:srgbClr val="333333"/>
                </a:solidFill>
                <a:effectLst/>
              </a:rPr>
              <a:t>[‘A’, ‘B', ‘C’]</a:t>
            </a:r>
            <a:r>
              <a:rPr lang="en-US" sz="1800" dirty="0"/>
              <a:t> </a:t>
            </a:r>
          </a:p>
          <a:p>
            <a:r>
              <a:rPr lang="en-US" sz="1400" b="1" dirty="0">
                <a:solidFill>
                  <a:srgbClr val="C65D09"/>
                </a:solidFill>
                <a:effectLst/>
              </a:rPr>
              <a:t>&gt;&gt;&gt; </a:t>
            </a:r>
            <a:r>
              <a:rPr lang="en-US" sz="1400" dirty="0" err="1">
                <a:effectLst/>
              </a:rPr>
              <a:t>le</a:t>
            </a:r>
            <a:r>
              <a:rPr lang="en-US" sz="1400" dirty="0" err="1">
                <a:solidFill>
                  <a:srgbClr val="666666"/>
                </a:solidFill>
                <a:effectLst/>
              </a:rPr>
              <a:t>.</a:t>
            </a:r>
            <a:r>
              <a:rPr lang="en-US" sz="1400" dirty="0" err="1">
                <a:effectLst/>
              </a:rPr>
              <a:t>transform</a:t>
            </a:r>
            <a:r>
              <a:rPr lang="en-US" sz="1400" dirty="0">
                <a:effectLst/>
              </a:rPr>
              <a:t>([</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”A"</a:t>
            </a:r>
            <a:r>
              <a:rPr lang="en-US" sz="1400" dirty="0">
                <a:effectLst/>
              </a:rPr>
              <a:t>])</a:t>
            </a:r>
            <a:r>
              <a:rPr lang="en-US" sz="1400" dirty="0"/>
              <a:t> </a:t>
            </a:r>
          </a:p>
          <a:p>
            <a:r>
              <a:rPr lang="en-US" sz="1400" dirty="0">
                <a:solidFill>
                  <a:srgbClr val="333333"/>
                </a:solidFill>
                <a:effectLst/>
              </a:rPr>
              <a:t>array([2, 2, 1]...)</a:t>
            </a:r>
            <a:endParaRPr lang="en-US" sz="1800" dirty="0"/>
          </a:p>
          <a:p>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inverse_transform</a:t>
            </a:r>
            <a:r>
              <a:rPr lang="en-US" sz="1800" dirty="0">
                <a:effectLst/>
              </a:rPr>
              <a:t>([</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solidFill>
                  <a:srgbClr val="333333"/>
                </a:solidFill>
                <a:effectLst/>
              </a:rPr>
              <a:t>[‘B', ‘B', ‘A']</a:t>
            </a:r>
            <a:endParaRPr lang="en-US" dirty="0"/>
          </a:p>
        </p:txBody>
      </p:sp>
    </p:spTree>
    <p:extLst>
      <p:ext uri="{BB962C8B-B14F-4D97-AF65-F5344CB8AC3E}">
        <p14:creationId xmlns:p14="http://schemas.microsoft.com/office/powerpoint/2010/main" val="1434116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One Hot Encoding</a:t>
            </a:r>
          </a:p>
          <a:p>
            <a:pPr marL="952485" lvl="1" indent="-342900">
              <a:buFont typeface="Arial" panose="020B0604020202020204" pitchFamily="34" charset="0"/>
              <a:buChar char="•"/>
            </a:pPr>
            <a:r>
              <a:rPr lang="en-US" dirty="0"/>
              <a:t>Transform categories into individual binary features (0 or 1)</a:t>
            </a:r>
          </a:p>
          <a:p>
            <a:pPr marL="952485" lvl="1" indent="-342900">
              <a:buFont typeface="Arial" panose="020B0604020202020204" pitchFamily="34" charset="0"/>
              <a:buChar char="•"/>
            </a:pPr>
            <a:r>
              <a:rPr lang="en-US" dirty="0"/>
              <a:t>Python scikit-learn: </a:t>
            </a:r>
            <a:r>
              <a:rPr lang="en-US" dirty="0" err="1"/>
              <a:t>OneHotEncoder</a:t>
            </a:r>
            <a:r>
              <a:rPr lang="en-US" dirty="0"/>
              <a:t>, </a:t>
            </a:r>
            <a:r>
              <a:rPr lang="en-US" dirty="0" err="1"/>
              <a:t>DictVectorizer</a:t>
            </a:r>
            <a:endParaRPr lang="en-US" dirty="0"/>
          </a:p>
          <a:p>
            <a:pPr marL="952485" lvl="1" indent="-342900">
              <a:buFont typeface="Arial" panose="020B0604020202020204" pitchFamily="34" charset="0"/>
              <a:buChar char="•"/>
            </a:pPr>
            <a:r>
              <a:rPr lang="en-US" dirty="0"/>
              <a:t>OK for K-means, Linear Regression, NNs, etc.</a:t>
            </a:r>
          </a:p>
          <a:p>
            <a:pPr marL="342900" indent="-342900">
              <a:buFont typeface="Arial" panose="020B0604020202020204" pitchFamily="34" charset="0"/>
              <a:buChar char="•"/>
            </a:pPr>
            <a:r>
              <a:rPr lang="en-US" dirty="0"/>
              <a:t>One of the most common encoding methods in ML</a:t>
            </a:r>
          </a:p>
        </p:txBody>
      </p:sp>
      <p:sp>
        <p:nvSpPr>
          <p:cNvPr id="2" name="Rectangle 1">
            <a:extLst>
              <a:ext uri="{FF2B5EF4-FFF2-40B4-BE49-F238E27FC236}">
                <a16:creationId xmlns:a16="http://schemas.microsoft.com/office/drawing/2014/main" id="{0A9FFDB7-73E3-0250-4D3A-C2F683E105F3}"/>
              </a:ext>
            </a:extLst>
          </p:cNvPr>
          <p:cNvSpPr/>
          <p:nvPr/>
        </p:nvSpPr>
        <p:spPr>
          <a:xfrm>
            <a:off x="1116419" y="3470233"/>
            <a:ext cx="7177575" cy="2859113"/>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t"/>
          <a:lstStyle/>
          <a:p>
            <a:pPr algn="l"/>
            <a:r>
              <a:rPr lang="en-US" sz="1800" b="1" i="0" dirty="0">
                <a:solidFill>
                  <a:srgbClr val="C65D09"/>
                </a:solidFill>
                <a:effectLst/>
                <a:latin typeface="-apple-system"/>
              </a:rPr>
              <a:t>&gt;&gt;&gt; </a:t>
            </a:r>
            <a:r>
              <a:rPr lang="en-US" sz="1800" b="1" i="0" dirty="0">
                <a:solidFill>
                  <a:srgbClr val="007020"/>
                </a:solidFill>
                <a:effectLst/>
                <a:latin typeface="-apple-system"/>
              </a:rPr>
              <a:t>from</a:t>
            </a:r>
            <a:r>
              <a:rPr lang="en-US" sz="1800" b="0" i="0" dirty="0">
                <a:solidFill>
                  <a:srgbClr val="212529"/>
                </a:solidFill>
                <a:effectLst/>
                <a:latin typeface="-apple-system"/>
              </a:rPr>
              <a:t> </a:t>
            </a:r>
            <a:r>
              <a:rPr lang="en-US" sz="1800" b="1" i="0" dirty="0" err="1">
                <a:solidFill>
                  <a:srgbClr val="0E84B5"/>
                </a:solidFill>
                <a:effectLst/>
                <a:latin typeface="-apple-system"/>
              </a:rPr>
              <a:t>sklearn.preprocessing</a:t>
            </a:r>
            <a:r>
              <a:rPr lang="en-US" sz="1800" b="0" i="0" dirty="0">
                <a:solidFill>
                  <a:srgbClr val="212529"/>
                </a:solidFill>
                <a:effectLst/>
                <a:latin typeface="-apple-system"/>
              </a:rPr>
              <a:t> </a:t>
            </a:r>
            <a:r>
              <a:rPr lang="en-US" sz="1800" b="1" i="0" dirty="0">
                <a:solidFill>
                  <a:srgbClr val="007020"/>
                </a:solidFill>
                <a:effectLst/>
                <a:latin typeface="-apple-system"/>
              </a:rPr>
              <a:t>import</a:t>
            </a:r>
            <a:r>
              <a:rPr lang="en-US" sz="1800" b="0" i="0" dirty="0">
                <a:solidFill>
                  <a:srgbClr val="212529"/>
                </a:solidFill>
                <a:effectLst/>
                <a:latin typeface="-apple-system"/>
              </a:rPr>
              <a:t> </a:t>
            </a:r>
            <a:r>
              <a:rPr lang="en-US" sz="1800" b="0" i="0" dirty="0" err="1">
                <a:solidFill>
                  <a:srgbClr val="212529"/>
                </a:solidFill>
                <a:effectLst/>
                <a:latin typeface="-apple-system"/>
              </a:rPr>
              <a:t>OneHotEncoder</a:t>
            </a:r>
            <a:r>
              <a:rPr lang="en-US" sz="1800" b="0" i="0" dirty="0">
                <a:solidFill>
                  <a:srgbClr val="212529"/>
                </a:solidFill>
                <a:effectLst/>
                <a:latin typeface="-apple-system"/>
              </a:rPr>
              <a:t> </a:t>
            </a:r>
          </a:p>
          <a:p>
            <a:r>
              <a:rPr lang="en-US" sz="1800" b="1" dirty="0">
                <a:solidFill>
                  <a:srgbClr val="C65D09"/>
                </a:solidFill>
                <a:effectLst/>
              </a:rPr>
              <a:t>&gt;&gt;&gt; </a:t>
            </a:r>
            <a:r>
              <a:rPr lang="en-US" sz="1800" dirty="0">
                <a:effectLst/>
              </a:rPr>
              <a:t>enc</a:t>
            </a:r>
            <a:r>
              <a:rPr lang="en-US" sz="1800" dirty="0"/>
              <a:t> </a:t>
            </a:r>
            <a:r>
              <a:rPr lang="en-US" sz="1800" dirty="0">
                <a:solidFill>
                  <a:srgbClr val="666666"/>
                </a:solidFill>
                <a:effectLst/>
              </a:rPr>
              <a:t>=</a:t>
            </a:r>
            <a:r>
              <a:rPr lang="en-US" sz="1800" dirty="0"/>
              <a:t> </a:t>
            </a:r>
            <a:r>
              <a:rPr lang="en-US" sz="1800" dirty="0" err="1">
                <a:effectLst/>
              </a:rPr>
              <a:t>OneHotEncoder</a:t>
            </a:r>
            <a:r>
              <a:rPr lang="en-US" sz="1800" dirty="0">
                <a:effectLst/>
              </a:rPr>
              <a:t>(</a:t>
            </a:r>
            <a:r>
              <a:rPr lang="en-US" sz="1800" dirty="0" err="1">
                <a:effectLst/>
              </a:rPr>
              <a:t>handle_unknown</a:t>
            </a:r>
            <a:r>
              <a:rPr lang="en-US" sz="1800" dirty="0">
                <a:solidFill>
                  <a:srgbClr val="666666"/>
                </a:solidFill>
                <a:effectLst/>
              </a:rPr>
              <a:t>=</a:t>
            </a:r>
            <a:r>
              <a:rPr lang="en-US" sz="1800" dirty="0">
                <a:solidFill>
                  <a:srgbClr val="4070A0"/>
                </a:solidFill>
                <a:effectLst/>
              </a:rPr>
              <a:t>'ignore’</a:t>
            </a:r>
            <a:r>
              <a:rPr lang="en-US" sz="1800" dirty="0">
                <a:effectLst/>
              </a:rPr>
              <a:t>)</a:t>
            </a:r>
            <a:r>
              <a:rPr lang="en-US" sz="1800" dirty="0"/>
              <a:t> </a:t>
            </a:r>
          </a:p>
          <a:p>
            <a:r>
              <a:rPr lang="en-US" sz="1800" b="1" dirty="0">
                <a:solidFill>
                  <a:srgbClr val="C65D09"/>
                </a:solidFill>
                <a:effectLst/>
              </a:rPr>
              <a:t>&gt;&gt;&gt; </a:t>
            </a:r>
            <a:r>
              <a:rPr lang="en-US" sz="1800" dirty="0">
                <a:effectLst/>
              </a:rPr>
              <a:t>X</a:t>
            </a:r>
            <a:r>
              <a:rPr lang="en-US" sz="1800" dirty="0"/>
              <a:t> </a:t>
            </a:r>
            <a:r>
              <a:rPr lang="en-US" sz="1800" dirty="0">
                <a:solidFill>
                  <a:srgbClr val="666666"/>
                </a:solidFill>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3</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fit</a:t>
            </a:r>
            <a:r>
              <a:rPr lang="en-US" sz="1800" dirty="0">
                <a:effectLst/>
              </a:rPr>
              <a:t>(X)</a:t>
            </a:r>
            <a:r>
              <a:rPr lang="en-US" sz="1800" dirty="0"/>
              <a:t> </a:t>
            </a:r>
          </a:p>
          <a:p>
            <a:r>
              <a:rPr lang="en-US" sz="1800" dirty="0" err="1">
                <a:solidFill>
                  <a:srgbClr val="333333"/>
                </a:solidFill>
                <a:effectLst/>
              </a:rPr>
              <a:t>OneHotEncoder</a:t>
            </a:r>
            <a:r>
              <a:rPr lang="en-US" sz="1800" dirty="0">
                <a:solidFill>
                  <a:srgbClr val="333333"/>
                </a:solidFill>
                <a:effectLst/>
              </a:rPr>
              <a:t>(</a:t>
            </a:r>
            <a:r>
              <a:rPr lang="en-US" sz="1800" dirty="0" err="1">
                <a:solidFill>
                  <a:srgbClr val="333333"/>
                </a:solidFill>
                <a:effectLst/>
              </a:rPr>
              <a:t>handle_unknown</a:t>
            </a:r>
            <a:r>
              <a:rPr lang="en-US" sz="1800" dirty="0">
                <a:solidFill>
                  <a:srgbClr val="333333"/>
                </a:solidFill>
                <a:effectLst/>
              </a:rPr>
              <a:t>='ignore’)</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categories</a:t>
            </a:r>
            <a:r>
              <a:rPr lang="en-US" sz="1800" dirty="0">
                <a:effectLst/>
              </a:rPr>
              <a:t>_</a:t>
            </a:r>
            <a:r>
              <a:rPr lang="en-US" sz="1800" dirty="0"/>
              <a:t> </a:t>
            </a:r>
          </a:p>
          <a:p>
            <a:r>
              <a:rPr lang="en-US" sz="1800" dirty="0">
                <a:solidFill>
                  <a:srgbClr val="333333"/>
                </a:solidFill>
                <a:effectLst/>
              </a:rPr>
              <a:t>[array(['Female', 'Male'], </a:t>
            </a:r>
            <a:r>
              <a:rPr lang="en-US" sz="1800" dirty="0" err="1">
                <a:solidFill>
                  <a:srgbClr val="333333"/>
                </a:solidFill>
                <a:effectLst/>
              </a:rPr>
              <a:t>dtype</a:t>
            </a:r>
            <a:r>
              <a:rPr lang="en-US" sz="1800" dirty="0">
                <a:solidFill>
                  <a:srgbClr val="333333"/>
                </a:solidFill>
                <a:effectLst/>
              </a:rPr>
              <a:t>=object), array([1, 2, 3], </a:t>
            </a:r>
            <a:r>
              <a:rPr lang="en-US" sz="1800" dirty="0" err="1">
                <a:solidFill>
                  <a:srgbClr val="333333"/>
                </a:solidFill>
                <a:effectLst/>
              </a:rPr>
              <a:t>dtype</a:t>
            </a:r>
            <a:r>
              <a:rPr lang="en-US" sz="1800" dirty="0">
                <a:solidFill>
                  <a:srgbClr val="333333"/>
                </a:solidFill>
                <a:effectLst/>
              </a:rPr>
              <a:t>=object)]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transform</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4</a:t>
            </a:r>
            <a:r>
              <a:rPr lang="en-US" sz="1800" dirty="0">
                <a:effectLst/>
              </a:rPr>
              <a:t>]])</a:t>
            </a:r>
            <a:r>
              <a:rPr lang="en-US" sz="1800" dirty="0">
                <a:solidFill>
                  <a:srgbClr val="666666"/>
                </a:solidFill>
                <a:effectLst/>
              </a:rPr>
              <a:t>.</a:t>
            </a:r>
            <a:r>
              <a:rPr lang="en-US" sz="1800" dirty="0" err="1">
                <a:effectLst/>
              </a:rPr>
              <a:t>toarray</a:t>
            </a:r>
            <a:r>
              <a:rPr lang="en-US" sz="1800" dirty="0">
                <a:effectLst/>
              </a:rPr>
              <a:t>()</a:t>
            </a:r>
            <a:r>
              <a:rPr lang="en-US" sz="1800" dirty="0"/>
              <a:t> </a:t>
            </a:r>
          </a:p>
          <a:p>
            <a:r>
              <a:rPr lang="en-US" sz="1800" dirty="0">
                <a:solidFill>
                  <a:srgbClr val="333333"/>
                </a:solidFill>
                <a:effectLst/>
              </a:rPr>
              <a:t>array([[1., 0., 1., 0., 0.],</a:t>
            </a:r>
            <a:r>
              <a:rPr lang="en-US" sz="1800" dirty="0"/>
              <a:t> </a:t>
            </a:r>
          </a:p>
          <a:p>
            <a:r>
              <a:rPr lang="en-US" sz="1800" dirty="0">
                <a:solidFill>
                  <a:srgbClr val="333333"/>
                </a:solidFill>
                <a:effectLst/>
              </a:rPr>
              <a:t>	</a:t>
            </a:r>
            <a:r>
              <a:rPr lang="en-US" sz="1800" dirty="0">
                <a:solidFill>
                  <a:srgbClr val="333333"/>
                </a:solidFill>
              </a:rPr>
              <a:t>   </a:t>
            </a:r>
            <a:r>
              <a:rPr lang="en-US" sz="1800" dirty="0">
                <a:solidFill>
                  <a:srgbClr val="333333"/>
                </a:solidFill>
                <a:effectLst/>
              </a:rPr>
              <a:t>[0., 1., 0., 0., 0.]])</a:t>
            </a:r>
            <a:br>
              <a:rPr lang="en-US" sz="1800" dirty="0"/>
            </a:br>
            <a:endParaRPr lang="en-US" sz="1800" dirty="0"/>
          </a:p>
        </p:txBody>
      </p:sp>
    </p:spTree>
    <p:extLst>
      <p:ext uri="{BB962C8B-B14F-4D97-AF65-F5344CB8AC3E}">
        <p14:creationId xmlns:p14="http://schemas.microsoft.com/office/powerpoint/2010/main" val="1031944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One-Hot Encoding</a:t>
            </a:r>
            <a:endParaRPr sz="4000" b="1" dirty="0">
              <a:solidFill>
                <a:srgbClr val="E46102"/>
              </a:solidFill>
            </a:endParaRPr>
          </a:p>
        </p:txBody>
      </p:sp>
      <p:pic>
        <p:nvPicPr>
          <p:cNvPr id="2" name="Picture 1">
            <a:extLst>
              <a:ext uri="{FF2B5EF4-FFF2-40B4-BE49-F238E27FC236}">
                <a16:creationId xmlns:a16="http://schemas.microsoft.com/office/drawing/2014/main" id="{5382E5F8-2743-4198-B8C8-A7DAE6232C4A}"/>
              </a:ext>
            </a:extLst>
          </p:cNvPr>
          <p:cNvPicPr>
            <a:picLocks noChangeAspect="1"/>
          </p:cNvPicPr>
          <p:nvPr/>
        </p:nvPicPr>
        <p:blipFill rotWithShape="1">
          <a:blip r:embed="rId3"/>
          <a:srcRect l="2644" t="29183" r="19950" b="22927"/>
          <a:stretch/>
        </p:blipFill>
        <p:spPr>
          <a:xfrm>
            <a:off x="2488928" y="5736764"/>
            <a:ext cx="6992471" cy="725211"/>
          </a:xfrm>
          <a:prstGeom prst="rect">
            <a:avLst/>
          </a:prstGeom>
        </p:spPr>
      </p:pic>
      <p:cxnSp>
        <p:nvCxnSpPr>
          <p:cNvPr id="8" name="Straight Arrow Connector 7">
            <a:extLst>
              <a:ext uri="{FF2B5EF4-FFF2-40B4-BE49-F238E27FC236}">
                <a16:creationId xmlns:a16="http://schemas.microsoft.com/office/drawing/2014/main" id="{527E623C-5F91-4FB9-AA30-E79A84103081}"/>
              </a:ext>
            </a:extLst>
          </p:cNvPr>
          <p:cNvCxnSpPr/>
          <p:nvPr/>
        </p:nvCxnSpPr>
        <p:spPr>
          <a:xfrm>
            <a:off x="5236728" y="4215206"/>
            <a:ext cx="42541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AF768636-357B-4911-8AA3-F2FFABE45E58}"/>
              </a:ext>
            </a:extLst>
          </p:cNvPr>
          <p:cNvGrpSpPr/>
          <p:nvPr/>
        </p:nvGrpSpPr>
        <p:grpSpPr>
          <a:xfrm>
            <a:off x="521776" y="3263318"/>
            <a:ext cx="6234546" cy="2056577"/>
            <a:chOff x="2867890" y="3354758"/>
            <a:chExt cx="6234546" cy="2056577"/>
          </a:xfrm>
        </p:grpSpPr>
        <p:pic>
          <p:nvPicPr>
            <p:cNvPr id="4" name="Picture 3">
              <a:extLst>
                <a:ext uri="{FF2B5EF4-FFF2-40B4-BE49-F238E27FC236}">
                  <a16:creationId xmlns:a16="http://schemas.microsoft.com/office/drawing/2014/main" id="{2320AA65-9C3B-4534-80FF-FF7030B6DC8F}"/>
                </a:ext>
              </a:extLst>
            </p:cNvPr>
            <p:cNvPicPr>
              <a:picLocks noChangeAspect="1"/>
            </p:cNvPicPr>
            <p:nvPr/>
          </p:nvPicPr>
          <p:blipFill>
            <a:blip r:embed="rId4"/>
            <a:stretch>
              <a:fillRect/>
            </a:stretch>
          </p:blipFill>
          <p:spPr>
            <a:xfrm>
              <a:off x="3435165" y="3438425"/>
              <a:ext cx="1562341" cy="1553562"/>
            </a:xfrm>
            <a:prstGeom prst="rect">
              <a:avLst/>
            </a:prstGeom>
          </p:spPr>
        </p:pic>
        <p:pic>
          <p:nvPicPr>
            <p:cNvPr id="6" name="Picture 5">
              <a:extLst>
                <a:ext uri="{FF2B5EF4-FFF2-40B4-BE49-F238E27FC236}">
                  <a16:creationId xmlns:a16="http://schemas.microsoft.com/office/drawing/2014/main" id="{BB2A7E7F-BC55-49A4-953E-9438BDD7FFF7}"/>
                </a:ext>
              </a:extLst>
            </p:cNvPr>
            <p:cNvPicPr>
              <a:picLocks noChangeAspect="1"/>
            </p:cNvPicPr>
            <p:nvPr/>
          </p:nvPicPr>
          <p:blipFill>
            <a:blip r:embed="rId5"/>
            <a:stretch>
              <a:fillRect/>
            </a:stretch>
          </p:blipFill>
          <p:spPr>
            <a:xfrm>
              <a:off x="5901366" y="3354758"/>
              <a:ext cx="2586260" cy="1720896"/>
            </a:xfrm>
            <a:prstGeom prst="rect">
              <a:avLst/>
            </a:prstGeom>
          </p:spPr>
        </p:pic>
        <p:sp>
          <p:nvSpPr>
            <p:cNvPr id="9" name="TextBox 8">
              <a:extLst>
                <a:ext uri="{FF2B5EF4-FFF2-40B4-BE49-F238E27FC236}">
                  <a16:creationId xmlns:a16="http://schemas.microsoft.com/office/drawing/2014/main" id="{C6A34997-DA77-429D-8382-86F928141E74}"/>
                </a:ext>
              </a:extLst>
            </p:cNvPr>
            <p:cNvSpPr txBox="1"/>
            <p:nvPr/>
          </p:nvSpPr>
          <p:spPr>
            <a:xfrm>
              <a:off x="2867890" y="5072781"/>
              <a:ext cx="6234546" cy="338554"/>
            </a:xfrm>
            <a:prstGeom prst="rect">
              <a:avLst/>
            </a:prstGeom>
            <a:noFill/>
          </p:spPr>
          <p:txBody>
            <a:bodyPr wrap="square" rtlCol="0">
              <a:spAutoFit/>
            </a:bodyPr>
            <a:lstStyle/>
            <a:p>
              <a:pPr algn="ctr"/>
              <a:r>
                <a:rPr lang="en-US" sz="1600" b="1" dirty="0">
                  <a:solidFill>
                    <a:schemeClr val="tx1">
                      <a:lumMod val="75000"/>
                      <a:lumOff val="25000"/>
                    </a:schemeClr>
                  </a:solidFill>
                </a:rPr>
                <a:t>One hot encoding example of City column</a:t>
              </a:r>
            </a:p>
          </p:txBody>
        </p:sp>
      </p:grpSp>
      <p:sp>
        <p:nvSpPr>
          <p:cNvPr id="5" name="Rectangle 4">
            <a:extLst>
              <a:ext uri="{FF2B5EF4-FFF2-40B4-BE49-F238E27FC236}">
                <a16:creationId xmlns:a16="http://schemas.microsoft.com/office/drawing/2014/main" id="{08C6DF8D-2EFB-4C9B-B5A7-15314C4F1970}"/>
              </a:ext>
            </a:extLst>
          </p:cNvPr>
          <p:cNvSpPr/>
          <p:nvPr/>
        </p:nvSpPr>
        <p:spPr>
          <a:xfrm>
            <a:off x="7045372" y="3263318"/>
            <a:ext cx="4232228" cy="1200329"/>
          </a:xfrm>
          <a:prstGeom prst="rect">
            <a:avLst/>
          </a:prstGeom>
          <a:ln>
            <a:solidFill>
              <a:schemeClr val="accent1"/>
            </a:solidFill>
          </a:ln>
        </p:spPr>
        <p:txBody>
          <a:bodyPr wrap="square">
            <a:spAutoFit/>
          </a:bodyPr>
          <a:lstStyle/>
          <a:p>
            <a:r>
              <a:rPr lang="en-US" dirty="0"/>
              <a:t>Mathematically, one can write this constraint as “the sum of all bits must be equal to 1”:</a:t>
            </a:r>
          </a:p>
        </p:txBody>
      </p:sp>
      <p:sp>
        <p:nvSpPr>
          <p:cNvPr id="3" name="TextBox 2">
            <a:extLst>
              <a:ext uri="{FF2B5EF4-FFF2-40B4-BE49-F238E27FC236}">
                <a16:creationId xmlns:a16="http://schemas.microsoft.com/office/drawing/2014/main" id="{7A5294D1-444F-42BD-9DC3-C338EB3052F4}"/>
              </a:ext>
            </a:extLst>
          </p:cNvPr>
          <p:cNvSpPr txBox="1"/>
          <p:nvPr/>
        </p:nvSpPr>
        <p:spPr>
          <a:xfrm>
            <a:off x="772595" y="1435298"/>
            <a:ext cx="10188549" cy="1938992"/>
          </a:xfrm>
          <a:prstGeom prst="rect">
            <a:avLst/>
          </a:prstGeom>
          <a:noFill/>
        </p:spPr>
        <p:txBody>
          <a:bodyPr wrap="square" rtlCol="0">
            <a:spAutoFit/>
          </a:bodyPr>
          <a:lstStyle/>
          <a:p>
            <a:pPr marL="342900" indent="-342900">
              <a:buFont typeface="Arial" panose="020B0604020202020204" pitchFamily="34" charset="0"/>
              <a:buChar char="•"/>
            </a:pPr>
            <a:r>
              <a:rPr lang="en-US" dirty="0"/>
              <a:t>Spreads values in a column to multiple flag columns </a:t>
            </a:r>
          </a:p>
          <a:p>
            <a:pPr marL="952485" lvl="1" indent="-342900">
              <a:buFont typeface="Arial" panose="020B0604020202020204" pitchFamily="34" charset="0"/>
              <a:buChar char="•"/>
            </a:pPr>
            <a:r>
              <a:rPr lang="en-US" dirty="0"/>
              <a:t>assigns </a:t>
            </a:r>
            <a:r>
              <a:rPr lang="en-US" b="1" dirty="0"/>
              <a:t>0 </a:t>
            </a:r>
            <a:r>
              <a:rPr lang="en-US" dirty="0"/>
              <a:t>or </a:t>
            </a:r>
            <a:r>
              <a:rPr lang="en-US" b="1" dirty="0"/>
              <a:t>1 </a:t>
            </a:r>
            <a:r>
              <a:rPr lang="en-US" dirty="0"/>
              <a:t>to them. </a:t>
            </a:r>
          </a:p>
          <a:p>
            <a:pPr marL="342900" indent="-342900">
              <a:buFont typeface="Arial" panose="020B0604020202020204" pitchFamily="34" charset="0"/>
              <a:buChar char="•"/>
            </a:pPr>
            <a:r>
              <a:rPr lang="en-US" dirty="0"/>
              <a:t>Binary values express relationship between grouped and encoded column.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5382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Lecture Agenda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algn="ctr"/>
            <a:r>
              <a:rPr lang="en-US" sz="2800" dirty="0"/>
              <a:t>Feature Engineering</a:t>
            </a:r>
          </a:p>
        </p:txBody>
      </p:sp>
    </p:spTree>
    <p:extLst>
      <p:ext uri="{BB962C8B-B14F-4D97-AF65-F5344CB8AC3E}">
        <p14:creationId xmlns:p14="http://schemas.microsoft.com/office/powerpoint/2010/main" val="3270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Frequency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Encoding of categorical levels of feature to values between 0 and 1 based on their relative frequency</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394B6A84-EA90-46DE-B327-42EDD6F985D2}"/>
              </a:ext>
            </a:extLst>
          </p:cNvPr>
          <p:cNvPicPr>
            <a:picLocks noChangeAspect="1"/>
          </p:cNvPicPr>
          <p:nvPr/>
        </p:nvPicPr>
        <p:blipFill>
          <a:blip r:embed="rId3"/>
          <a:stretch>
            <a:fillRect/>
          </a:stretch>
        </p:blipFill>
        <p:spPr>
          <a:xfrm>
            <a:off x="2166199" y="2882222"/>
            <a:ext cx="2217793" cy="1322719"/>
          </a:xfrm>
          <a:prstGeom prst="rect">
            <a:avLst/>
          </a:prstGeom>
        </p:spPr>
      </p:pic>
      <p:pic>
        <p:nvPicPr>
          <p:cNvPr id="5" name="Picture 4">
            <a:extLst>
              <a:ext uri="{FF2B5EF4-FFF2-40B4-BE49-F238E27FC236}">
                <a16:creationId xmlns:a16="http://schemas.microsoft.com/office/drawing/2014/main" id="{1240B1B3-2B6D-4045-A3AA-ADA26551F549}"/>
              </a:ext>
            </a:extLst>
          </p:cNvPr>
          <p:cNvPicPr>
            <a:picLocks noChangeAspect="1"/>
          </p:cNvPicPr>
          <p:nvPr/>
        </p:nvPicPr>
        <p:blipFill>
          <a:blip r:embed="rId4"/>
          <a:stretch>
            <a:fillRect/>
          </a:stretch>
        </p:blipFill>
        <p:spPr>
          <a:xfrm>
            <a:off x="5641417" y="2569330"/>
            <a:ext cx="4606644" cy="3391274"/>
          </a:xfrm>
          <a:prstGeom prst="rect">
            <a:avLst/>
          </a:prstGeom>
        </p:spPr>
      </p:pic>
    </p:spTree>
    <p:extLst>
      <p:ext uri="{BB962C8B-B14F-4D97-AF65-F5344CB8AC3E}">
        <p14:creationId xmlns:p14="http://schemas.microsoft.com/office/powerpoint/2010/main" val="321634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Substitutes category of k-</a:t>
            </a:r>
            <a:r>
              <a:rPr lang="en-US" dirty="0" err="1"/>
              <a:t>th</a:t>
            </a:r>
            <a:r>
              <a:rPr lang="en-US" dirty="0"/>
              <a:t> training example with one numeric feature equal to some target statistic (e.g. mean, median or max of target).</a:t>
            </a:r>
          </a:p>
          <a:p>
            <a:pPr marL="342900" indent="-342900">
              <a:buFontTx/>
              <a:buChar char="-"/>
            </a:pPr>
            <a:endParaRPr lang="en-US" dirty="0"/>
          </a:p>
          <a:p>
            <a:pPr marL="342900" indent="-342900">
              <a:buFontTx/>
              <a:buChar char="-"/>
            </a:pPr>
            <a:r>
              <a:rPr lang="en-US" dirty="0"/>
              <a:t>Different types of target encoding</a:t>
            </a:r>
          </a:p>
          <a:p>
            <a:pPr marL="952485" lvl="1" indent="-342900">
              <a:buFont typeface="Arial" panose="020B0604020202020204" pitchFamily="34" charset="0"/>
              <a:buChar char="•"/>
            </a:pPr>
            <a:r>
              <a:rPr lang="en-US" dirty="0"/>
              <a:t>Greedy</a:t>
            </a:r>
          </a:p>
          <a:p>
            <a:pPr marL="952485" lvl="1" indent="-342900">
              <a:buFont typeface="Arial" panose="020B0604020202020204" pitchFamily="34" charset="0"/>
              <a:buChar char="•"/>
            </a:pPr>
            <a:r>
              <a:rPr lang="en-US" dirty="0"/>
              <a:t>Holdout</a:t>
            </a:r>
          </a:p>
          <a:p>
            <a:pPr marL="952485" lvl="1" indent="-342900">
              <a:buFont typeface="Arial" panose="020B0604020202020204" pitchFamily="34" charset="0"/>
              <a:buChar char="•"/>
            </a:pPr>
            <a:r>
              <a:rPr lang="en-US" dirty="0"/>
              <a:t>K-fold</a:t>
            </a:r>
          </a:p>
        </p:txBody>
      </p:sp>
    </p:spTree>
    <p:extLst>
      <p:ext uri="{BB962C8B-B14F-4D97-AF65-F5344CB8AC3E}">
        <p14:creationId xmlns:p14="http://schemas.microsoft.com/office/powerpoint/2010/main" val="3821635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Instead of dummy encoding of categorical variables and increasing the number of features we can encode each level as the </a:t>
            </a:r>
            <a:r>
              <a:rPr lang="en-US" b="1" dirty="0"/>
              <a:t>mean of the response</a:t>
            </a:r>
            <a:r>
              <a:rPr lang="en-US" dirty="0"/>
              <a:t>.</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C1153B7-742B-4CA7-B65F-97D6719F6EED}"/>
              </a:ext>
            </a:extLst>
          </p:cNvPr>
          <p:cNvPicPr>
            <a:picLocks noChangeAspect="1"/>
          </p:cNvPicPr>
          <p:nvPr/>
        </p:nvPicPr>
        <p:blipFill>
          <a:blip r:embed="rId3"/>
          <a:stretch>
            <a:fillRect/>
          </a:stretch>
        </p:blipFill>
        <p:spPr>
          <a:xfrm>
            <a:off x="1616011" y="3121953"/>
            <a:ext cx="2599059" cy="1063750"/>
          </a:xfrm>
          <a:prstGeom prst="rect">
            <a:avLst/>
          </a:prstGeom>
        </p:spPr>
      </p:pic>
      <p:pic>
        <p:nvPicPr>
          <p:cNvPr id="5" name="Picture 4">
            <a:extLst>
              <a:ext uri="{FF2B5EF4-FFF2-40B4-BE49-F238E27FC236}">
                <a16:creationId xmlns:a16="http://schemas.microsoft.com/office/drawing/2014/main" id="{758C695B-ED90-4E22-9235-7DCBBDF48AD7}"/>
              </a:ext>
            </a:extLst>
          </p:cNvPr>
          <p:cNvPicPr>
            <a:picLocks noChangeAspect="1"/>
          </p:cNvPicPr>
          <p:nvPr/>
        </p:nvPicPr>
        <p:blipFill>
          <a:blip r:embed="rId4"/>
          <a:stretch>
            <a:fillRect/>
          </a:stretch>
        </p:blipFill>
        <p:spPr>
          <a:xfrm>
            <a:off x="5089214" y="2855871"/>
            <a:ext cx="5438715" cy="2702362"/>
          </a:xfrm>
          <a:prstGeom prst="rect">
            <a:avLst/>
          </a:prstGeom>
        </p:spPr>
      </p:pic>
      <p:sp>
        <p:nvSpPr>
          <p:cNvPr id="2" name="TextBox 1">
            <a:extLst>
              <a:ext uri="{FF2B5EF4-FFF2-40B4-BE49-F238E27FC236}">
                <a16:creationId xmlns:a16="http://schemas.microsoft.com/office/drawing/2014/main" id="{7CB1BE34-718F-4BA4-B87B-E66F6521F271}"/>
              </a:ext>
            </a:extLst>
          </p:cNvPr>
          <p:cNvSpPr txBox="1"/>
          <p:nvPr/>
        </p:nvSpPr>
        <p:spPr>
          <a:xfrm>
            <a:off x="154546" y="6483377"/>
            <a:ext cx="10841050" cy="261610"/>
          </a:xfrm>
          <a:prstGeom prst="rect">
            <a:avLst/>
          </a:prstGeom>
          <a:noFill/>
        </p:spPr>
        <p:txBody>
          <a:bodyPr wrap="square" rtlCol="0">
            <a:spAutoFit/>
          </a:bodyPr>
          <a:lstStyle/>
          <a:p>
            <a:r>
              <a:rPr lang="en-US" sz="1100" i="1" dirty="0">
                <a:solidFill>
                  <a:schemeClr val="bg1">
                    <a:lumMod val="65000"/>
                  </a:schemeClr>
                </a:solidFill>
              </a:rPr>
              <a:t>To read more: https://docs.h2o.ai/h2o/latest-stable/h2o-docs/data-science/target-encoding.html</a:t>
            </a:r>
          </a:p>
        </p:txBody>
      </p:sp>
    </p:spTree>
    <p:extLst>
      <p:ext uri="{BB962C8B-B14F-4D97-AF65-F5344CB8AC3E}">
        <p14:creationId xmlns:p14="http://schemas.microsoft.com/office/powerpoint/2010/main" val="1368137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Works for both binary classification and regression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multiclass classification:</a:t>
            </a:r>
          </a:p>
          <a:p>
            <a:pPr marL="952485" lvl="1" indent="-342900">
              <a:buFont typeface="Arial" panose="020B0604020202020204" pitchFamily="34" charset="0"/>
              <a:buChar char="•"/>
            </a:pPr>
            <a:r>
              <a:rPr lang="en-US" dirty="0"/>
              <a:t>encode the categorical variable with m-1 new variables, where m is the number of classes.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Limitations?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014137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Limitations</a:t>
            </a:r>
          </a:p>
          <a:p>
            <a:pPr marL="952485" lvl="1" indent="-342900">
              <a:buFont typeface="Arial" panose="020B0604020202020204" pitchFamily="34" charset="0"/>
              <a:buChar char="•"/>
            </a:pPr>
            <a:r>
              <a:rPr lang="en-US" dirty="0"/>
              <a:t>Some of the categories have few training examples</a:t>
            </a:r>
          </a:p>
          <a:p>
            <a:pPr marL="952485" lvl="1" indent="-342900">
              <a:buFont typeface="Arial" panose="020B0604020202020204" pitchFamily="34" charset="0"/>
              <a:buChar char="•"/>
            </a:pPr>
            <a:r>
              <a:rPr lang="en-US" dirty="0"/>
              <a:t>Mean target value for these categories may assume extreme values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Encoding these values with mean may reduce model performance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Solution: Target mean for the category mixed with marginal mean of the target variable </a:t>
            </a:r>
          </a:p>
        </p:txBody>
      </p:sp>
    </p:spTree>
    <p:extLst>
      <p:ext uri="{BB962C8B-B14F-4D97-AF65-F5344CB8AC3E}">
        <p14:creationId xmlns:p14="http://schemas.microsoft.com/office/powerpoint/2010/main" val="2832139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Solution: Target mean for the category mixed with marginal mean of the target variable</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weights are close to one for the categories with many training examples and close to zero for rare categories.</a:t>
            </a:r>
          </a:p>
        </p:txBody>
      </p:sp>
    </p:spTree>
    <p:extLst>
      <p:ext uri="{BB962C8B-B14F-4D97-AF65-F5344CB8AC3E}">
        <p14:creationId xmlns:p14="http://schemas.microsoft.com/office/powerpoint/2010/main" val="707137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Intuition: Imagine a new movie is posted on IMDB, and it receives three ratings. Taking into account the three ratings gives the movie an average of 9.5. This is surprising because most movies tend to hover around 7, and the very good ones rarely go above 8. </a:t>
            </a:r>
          </a:p>
          <a:p>
            <a:endParaRPr lang="en-US" dirty="0"/>
          </a:p>
          <a:p>
            <a:r>
              <a:rPr lang="en-US" dirty="0"/>
              <a:t>The point is that the average can’t be trusted because there are </a:t>
            </a:r>
            <a:r>
              <a:rPr lang="en-US" u="sng" dirty="0"/>
              <a:t>too few values</a:t>
            </a:r>
            <a:r>
              <a:rPr lang="en-US" dirty="0"/>
              <a:t>. The trick is to “smooth” the average by </a:t>
            </a:r>
            <a:r>
              <a:rPr lang="en-US" b="1" dirty="0"/>
              <a:t>including the average rating over all movies</a:t>
            </a:r>
            <a:r>
              <a:rPr lang="en-US" dirty="0"/>
              <a:t>. In other words, if there aren’t many ratings, we should rely on the global average rating, whereas if there are enough ratings, then we can safely rely on the local average.</a:t>
            </a:r>
          </a:p>
        </p:txBody>
      </p:sp>
    </p:spTree>
    <p:extLst>
      <p:ext uri="{BB962C8B-B14F-4D97-AF65-F5344CB8AC3E}">
        <p14:creationId xmlns:p14="http://schemas.microsoft.com/office/powerpoint/2010/main" val="2717869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Mathematically this is equivalent to:</a:t>
            </a:r>
          </a:p>
          <a:p>
            <a:endParaRPr lang="en-US" dirty="0"/>
          </a:p>
          <a:p>
            <a:endParaRPr lang="en-US" dirty="0"/>
          </a:p>
          <a:p>
            <a:endParaRPr lang="en-US" dirty="0"/>
          </a:p>
          <a:p>
            <a:r>
              <a:rPr lang="en-US" dirty="0"/>
              <a:t>where</a:t>
            </a:r>
          </a:p>
          <a:p>
            <a:pPr marL="342900" indent="-342900">
              <a:buFont typeface="Arial" panose="020B0604020202020204" pitchFamily="34" charset="0"/>
              <a:buChar char="•"/>
            </a:pPr>
            <a:r>
              <a:rPr lang="en-US" dirty="0"/>
              <a:t>μ is the mean we’re trying to compute (the one that’s going to replace our categorical values)</a:t>
            </a:r>
          </a:p>
          <a:p>
            <a:pPr marL="342900" indent="-342900">
              <a:buFont typeface="Arial" panose="020B0604020202020204" pitchFamily="34" charset="0"/>
              <a:buChar char="•"/>
            </a:pPr>
            <a:r>
              <a:rPr lang="en-US" dirty="0"/>
              <a:t>n is the number of values you have</a:t>
            </a:r>
          </a:p>
          <a:p>
            <a:pPr marL="342900" indent="-342900">
              <a:buFont typeface="Arial" panose="020B0604020202020204" pitchFamily="34" charset="0"/>
              <a:buChar char="•"/>
            </a:pPr>
            <a:r>
              <a:rPr lang="en-US" dirty="0"/>
              <a:t>x¯ is your estimated mean</a:t>
            </a:r>
          </a:p>
          <a:p>
            <a:pPr marL="342900" indent="-342900">
              <a:buFont typeface="Arial" panose="020B0604020202020204" pitchFamily="34" charset="0"/>
              <a:buChar char="•"/>
            </a:pPr>
            <a:r>
              <a:rPr lang="en-US" dirty="0"/>
              <a:t>m is the “weight” you want to assign to the overall mean</a:t>
            </a:r>
          </a:p>
          <a:p>
            <a:pPr marL="342900" indent="-342900">
              <a:buFont typeface="Arial" panose="020B0604020202020204" pitchFamily="34" charset="0"/>
              <a:buChar char="•"/>
            </a:pPr>
            <a:r>
              <a:rPr lang="en-US" dirty="0"/>
              <a:t>w is the overall mean</a:t>
            </a:r>
          </a:p>
          <a:p>
            <a:endParaRPr lang="en-US" dirty="0"/>
          </a:p>
        </p:txBody>
      </p:sp>
      <p:pic>
        <p:nvPicPr>
          <p:cNvPr id="3" name="Picture 2">
            <a:extLst>
              <a:ext uri="{FF2B5EF4-FFF2-40B4-BE49-F238E27FC236}">
                <a16:creationId xmlns:a16="http://schemas.microsoft.com/office/drawing/2014/main" id="{6A6560B7-6429-46BF-AA76-A6639AEE1F26}"/>
              </a:ext>
            </a:extLst>
          </p:cNvPr>
          <p:cNvPicPr>
            <a:picLocks noChangeAspect="1"/>
          </p:cNvPicPr>
          <p:nvPr/>
        </p:nvPicPr>
        <p:blipFill>
          <a:blip r:embed="rId3"/>
          <a:stretch>
            <a:fillRect/>
          </a:stretch>
        </p:blipFill>
        <p:spPr>
          <a:xfrm>
            <a:off x="4119560" y="1962931"/>
            <a:ext cx="3004848" cy="785157"/>
          </a:xfrm>
          <a:prstGeom prst="rect">
            <a:avLst/>
          </a:prstGeom>
          <a:ln>
            <a:solidFill>
              <a:schemeClr val="accent1"/>
            </a:solidFill>
          </a:ln>
        </p:spPr>
      </p:pic>
    </p:spTree>
    <p:extLst>
      <p:ext uri="{BB962C8B-B14F-4D97-AF65-F5344CB8AC3E}">
        <p14:creationId xmlns:p14="http://schemas.microsoft.com/office/powerpoint/2010/main" val="95117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What type of encoding did we just study?</a:t>
            </a:r>
          </a:p>
          <a:p>
            <a:endParaRPr lang="en-US" dirty="0"/>
          </a:p>
          <a:p>
            <a:r>
              <a:rPr lang="en-US" dirty="0"/>
              <a:t>- Greedy</a:t>
            </a:r>
          </a:p>
        </p:txBody>
      </p:sp>
    </p:spTree>
    <p:extLst>
      <p:ext uri="{BB962C8B-B14F-4D97-AF65-F5344CB8AC3E}">
        <p14:creationId xmlns:p14="http://schemas.microsoft.com/office/powerpoint/2010/main" val="118717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Next</a:t>
            </a:r>
          </a:p>
          <a:p>
            <a:endParaRPr lang="en-US" dirty="0">
              <a:solidFill>
                <a:schemeClr val="bg1">
                  <a:lumMod val="75000"/>
                </a:schemeClr>
              </a:solidFill>
            </a:endParaRPr>
          </a:p>
          <a:p>
            <a:pPr marL="342900" indent="-342900">
              <a:buFontTx/>
              <a:buChar char="-"/>
            </a:pPr>
            <a:r>
              <a:rPr lang="en-US" dirty="0">
                <a:solidFill>
                  <a:schemeClr val="bg1">
                    <a:lumMod val="75000"/>
                  </a:schemeClr>
                </a:solidFill>
              </a:rPr>
              <a:t>Greedy</a:t>
            </a:r>
          </a:p>
          <a:p>
            <a:pPr marL="342900" indent="-342900">
              <a:buFontTx/>
              <a:buChar char="-"/>
            </a:pPr>
            <a:r>
              <a:rPr lang="en-US" dirty="0"/>
              <a:t>Hold Out</a:t>
            </a:r>
          </a:p>
          <a:p>
            <a:pPr marL="342900" indent="-342900">
              <a:buFontTx/>
              <a:buChar char="-"/>
            </a:pPr>
            <a:endParaRPr lang="en-US" dirty="0"/>
          </a:p>
        </p:txBody>
      </p:sp>
    </p:spTree>
    <p:extLst>
      <p:ext uri="{BB962C8B-B14F-4D97-AF65-F5344CB8AC3E}">
        <p14:creationId xmlns:p14="http://schemas.microsoft.com/office/powerpoint/2010/main" val="65933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Introduction</a:t>
            </a:r>
            <a:endParaRPr sz="4000" b="1" dirty="0">
              <a:solidFill>
                <a:srgbClr val="E46102"/>
              </a:solidFill>
            </a:endParaRPr>
          </a:p>
        </p:txBody>
      </p:sp>
      <p:sp>
        <p:nvSpPr>
          <p:cNvPr id="96" name="Google Shape;96;p14"/>
          <p:cNvSpPr txBox="1"/>
          <p:nvPr/>
        </p:nvSpPr>
        <p:spPr>
          <a:xfrm>
            <a:off x="873082" y="1394847"/>
            <a:ext cx="10660981" cy="449332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Reality of a Data Scientist role – a lot of time spent in feature engineering</a:t>
            </a:r>
          </a:p>
        </p:txBody>
      </p:sp>
      <p:sp>
        <p:nvSpPr>
          <p:cNvPr id="2" name="Rectangle 1">
            <a:extLst>
              <a:ext uri="{FF2B5EF4-FFF2-40B4-BE49-F238E27FC236}">
                <a16:creationId xmlns:a16="http://schemas.microsoft.com/office/drawing/2014/main" id="{F8DAA81E-E296-4D71-827D-B1A23E3CE8D9}"/>
              </a:ext>
            </a:extLst>
          </p:cNvPr>
          <p:cNvSpPr/>
          <p:nvPr/>
        </p:nvSpPr>
        <p:spPr>
          <a:xfrm>
            <a:off x="570687" y="6455827"/>
            <a:ext cx="10660981" cy="276999"/>
          </a:xfrm>
          <a:prstGeom prst="rect">
            <a:avLst/>
          </a:prstGeom>
        </p:spPr>
        <p:txBody>
          <a:bodyPr wrap="square">
            <a:spAutoFit/>
          </a:bodyPr>
          <a:lstStyle/>
          <a:p>
            <a:r>
              <a:rPr lang="en-US" sz="1200" i="1" dirty="0">
                <a:solidFill>
                  <a:schemeClr val="bg1">
                    <a:lumMod val="65000"/>
                  </a:schemeClr>
                </a:solidFill>
              </a:rPr>
              <a:t>https://www.forbes.com/sites/gilpress/2016/03/23/data-preparation-most-time-consuming-least-enjoyable-data-science-task-survey-says/#1594bda36f63</a:t>
            </a:r>
          </a:p>
        </p:txBody>
      </p:sp>
      <p:pic>
        <p:nvPicPr>
          <p:cNvPr id="1026" name="Picture 2" descr="https://miro.medium.com/max/700/0*-dn9U8gMVWjDahQV.jpg">
            <a:extLst>
              <a:ext uri="{FF2B5EF4-FFF2-40B4-BE49-F238E27FC236}">
                <a16:creationId xmlns:a16="http://schemas.microsoft.com/office/drawing/2014/main" id="{437BB90E-9142-479F-BE03-B96D7BBC72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2818" y="2145414"/>
            <a:ext cx="9986100" cy="425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0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7501762"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K – hold out</a:t>
            </a:r>
          </a:p>
          <a:p>
            <a:endParaRPr lang="en-US" dirty="0"/>
          </a:p>
          <a:p>
            <a:pPr marL="457200" indent="-457200">
              <a:buFont typeface="Arial" panose="020B0604020202020204" pitchFamily="34" charset="0"/>
              <a:buChar char="•"/>
            </a:pPr>
            <a:r>
              <a:rPr lang="en-US" dirty="0"/>
              <a:t>Most commonly used approach</a:t>
            </a:r>
          </a:p>
          <a:p>
            <a:pPr marL="457200" indent="-457200">
              <a:buFont typeface="Arial" panose="020B0604020202020204" pitchFamily="34" charset="0"/>
              <a:buChar char="•"/>
            </a:pPr>
            <a:r>
              <a:rPr lang="en-US" dirty="0"/>
              <a:t>Solves issue of overfitting on the training data (“mostly”, not always)</a:t>
            </a:r>
          </a:p>
          <a:p>
            <a:pPr marL="457200" indent="-457200">
              <a:buFont typeface="Arial" panose="020B0604020202020204" pitchFamily="34" charset="0"/>
              <a:buChar char="•"/>
            </a:pPr>
            <a:r>
              <a:rPr lang="en-US" dirty="0"/>
              <a:t>Idea similar to </a:t>
            </a:r>
            <a:r>
              <a:rPr lang="en-US" u="sng" dirty="0"/>
              <a:t>k-fold cross validation</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Divide the data in K- stratified or random folds</a:t>
            </a:r>
          </a:p>
          <a:p>
            <a:pPr marL="457200" indent="-457200">
              <a:buFont typeface="Arial" panose="020B0604020202020204" pitchFamily="34" charset="0"/>
              <a:buChar char="•"/>
            </a:pPr>
            <a:r>
              <a:rPr lang="en-US" dirty="0"/>
              <a:t>Replace observations present in (k-1)</a:t>
            </a:r>
            <a:r>
              <a:rPr lang="en-US" baseline="30000" dirty="0" err="1"/>
              <a:t>th</a:t>
            </a:r>
            <a:r>
              <a:rPr lang="en-US" dirty="0"/>
              <a:t> fold with the mean target of data from all others except (k-1)</a:t>
            </a:r>
            <a:r>
              <a:rPr lang="en-US" baseline="30000" dirty="0" err="1"/>
              <a:t>th</a:t>
            </a:r>
            <a:r>
              <a:rPr lang="en-US" dirty="0"/>
              <a:t> fold.</a:t>
            </a:r>
          </a:p>
        </p:txBody>
      </p:sp>
      <p:pic>
        <p:nvPicPr>
          <p:cNvPr id="2050" name="Picture 2" descr="https://miro.medium.com/max/1250/1*z1fPA5FPEGakUzy21ZhAvQ.png">
            <a:extLst>
              <a:ext uri="{FF2B5EF4-FFF2-40B4-BE49-F238E27FC236}">
                <a16:creationId xmlns:a16="http://schemas.microsoft.com/office/drawing/2014/main" id="{382642DA-91D5-42B8-9C35-2A72E72FF6C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458545" y="1866550"/>
            <a:ext cx="4211679" cy="192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21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Special case of Hold-Out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K-fold when K=2</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used when we have small dataset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calculate target statistic for each observation by using labels from all except that particular observation.</a:t>
            </a:r>
          </a:p>
        </p:txBody>
      </p:sp>
    </p:spTree>
    <p:extLst>
      <p:ext uri="{BB962C8B-B14F-4D97-AF65-F5344CB8AC3E}">
        <p14:creationId xmlns:p14="http://schemas.microsoft.com/office/powerpoint/2010/main" val="3319714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p:txBody>
      </p:sp>
      <p:pic>
        <p:nvPicPr>
          <p:cNvPr id="2" name="Picture 1">
            <a:extLst>
              <a:ext uri="{FF2B5EF4-FFF2-40B4-BE49-F238E27FC236}">
                <a16:creationId xmlns:a16="http://schemas.microsoft.com/office/drawing/2014/main" id="{C303CC5D-47F0-4B9A-BA86-57965989F5F9}"/>
              </a:ext>
            </a:extLst>
          </p:cNvPr>
          <p:cNvPicPr>
            <a:picLocks noChangeAspect="1"/>
          </p:cNvPicPr>
          <p:nvPr/>
        </p:nvPicPr>
        <p:blipFill>
          <a:blip r:embed="rId3"/>
          <a:stretch>
            <a:fillRect/>
          </a:stretch>
        </p:blipFill>
        <p:spPr>
          <a:xfrm>
            <a:off x="1407843" y="1950994"/>
            <a:ext cx="9376315" cy="3955932"/>
          </a:xfrm>
          <a:prstGeom prst="rect">
            <a:avLst/>
          </a:prstGeom>
        </p:spPr>
      </p:pic>
    </p:spTree>
    <p:extLst>
      <p:ext uri="{BB962C8B-B14F-4D97-AF65-F5344CB8AC3E}">
        <p14:creationId xmlns:p14="http://schemas.microsoft.com/office/powerpoint/2010/main" val="18995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4" name="Picture 3">
            <a:extLst>
              <a:ext uri="{FF2B5EF4-FFF2-40B4-BE49-F238E27FC236}">
                <a16:creationId xmlns:a16="http://schemas.microsoft.com/office/drawing/2014/main" id="{766D3285-9B77-44F5-8BBB-8E25A7211107}"/>
              </a:ext>
            </a:extLst>
          </p:cNvPr>
          <p:cNvPicPr>
            <a:picLocks noChangeAspect="1"/>
          </p:cNvPicPr>
          <p:nvPr/>
        </p:nvPicPr>
        <p:blipFill>
          <a:blip r:embed="rId3"/>
          <a:stretch>
            <a:fillRect/>
          </a:stretch>
        </p:blipFill>
        <p:spPr>
          <a:xfrm>
            <a:off x="1434259" y="2011344"/>
            <a:ext cx="9483321" cy="3978709"/>
          </a:xfrm>
          <a:prstGeom prst="rect">
            <a:avLst/>
          </a:prstGeom>
        </p:spPr>
      </p:pic>
    </p:spTree>
    <p:extLst>
      <p:ext uri="{BB962C8B-B14F-4D97-AF65-F5344CB8AC3E}">
        <p14:creationId xmlns:p14="http://schemas.microsoft.com/office/powerpoint/2010/main" val="135486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ADDCFF0A-1128-4FB3-AA75-E89EC2C6413D}"/>
              </a:ext>
            </a:extLst>
          </p:cNvPr>
          <p:cNvPicPr>
            <a:picLocks noChangeAspect="1"/>
          </p:cNvPicPr>
          <p:nvPr/>
        </p:nvPicPr>
        <p:blipFill>
          <a:blip r:embed="rId3"/>
          <a:stretch>
            <a:fillRect/>
          </a:stretch>
        </p:blipFill>
        <p:spPr>
          <a:xfrm>
            <a:off x="1093794" y="1861951"/>
            <a:ext cx="10222824" cy="4411713"/>
          </a:xfrm>
          <a:prstGeom prst="rect">
            <a:avLst/>
          </a:prstGeom>
        </p:spPr>
      </p:pic>
    </p:spTree>
    <p:extLst>
      <p:ext uri="{BB962C8B-B14F-4D97-AF65-F5344CB8AC3E}">
        <p14:creationId xmlns:p14="http://schemas.microsoft.com/office/powerpoint/2010/main" val="340870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3" name="Picture 2">
            <a:extLst>
              <a:ext uri="{FF2B5EF4-FFF2-40B4-BE49-F238E27FC236}">
                <a16:creationId xmlns:a16="http://schemas.microsoft.com/office/drawing/2014/main" id="{45670EA1-37AE-43FB-82E6-6D2A5C0B2445}"/>
              </a:ext>
            </a:extLst>
          </p:cNvPr>
          <p:cNvPicPr>
            <a:picLocks noChangeAspect="1"/>
          </p:cNvPicPr>
          <p:nvPr/>
        </p:nvPicPr>
        <p:blipFill>
          <a:blip r:embed="rId3"/>
          <a:stretch>
            <a:fillRect/>
          </a:stretch>
        </p:blipFill>
        <p:spPr>
          <a:xfrm>
            <a:off x="1419473" y="1964119"/>
            <a:ext cx="9918843" cy="4138401"/>
          </a:xfrm>
          <a:prstGeom prst="rect">
            <a:avLst/>
          </a:prstGeom>
        </p:spPr>
      </p:pic>
    </p:spTree>
    <p:extLst>
      <p:ext uri="{BB962C8B-B14F-4D97-AF65-F5344CB8AC3E}">
        <p14:creationId xmlns:p14="http://schemas.microsoft.com/office/powerpoint/2010/main" val="308012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5F0ACE81-55D5-4178-8EA4-096E20C3B435}"/>
              </a:ext>
            </a:extLst>
          </p:cNvPr>
          <p:cNvPicPr>
            <a:picLocks noChangeAspect="1"/>
          </p:cNvPicPr>
          <p:nvPr/>
        </p:nvPicPr>
        <p:blipFill>
          <a:blip r:embed="rId3"/>
          <a:stretch>
            <a:fillRect/>
          </a:stretch>
        </p:blipFill>
        <p:spPr>
          <a:xfrm>
            <a:off x="1170087" y="2056256"/>
            <a:ext cx="9851825" cy="4196073"/>
          </a:xfrm>
          <a:prstGeom prst="rect">
            <a:avLst/>
          </a:prstGeom>
        </p:spPr>
      </p:pic>
    </p:spTree>
    <p:extLst>
      <p:ext uri="{BB962C8B-B14F-4D97-AF65-F5344CB8AC3E}">
        <p14:creationId xmlns:p14="http://schemas.microsoft.com/office/powerpoint/2010/main" val="39803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To avoid division by zero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a:t>
            </a:r>
          </a:p>
        </p:txBody>
      </p:sp>
      <p:pic>
        <p:nvPicPr>
          <p:cNvPr id="2" name="Picture 1">
            <a:extLst>
              <a:ext uri="{FF2B5EF4-FFF2-40B4-BE49-F238E27FC236}">
                <a16:creationId xmlns:a16="http://schemas.microsoft.com/office/drawing/2014/main" id="{D37B0CC5-F49E-4900-99B9-DB60F76AB094}"/>
              </a:ext>
            </a:extLst>
          </p:cNvPr>
          <p:cNvPicPr>
            <a:picLocks noChangeAspect="1"/>
          </p:cNvPicPr>
          <p:nvPr/>
        </p:nvPicPr>
        <p:blipFill>
          <a:blip r:embed="rId3"/>
          <a:stretch>
            <a:fillRect/>
          </a:stretch>
        </p:blipFill>
        <p:spPr>
          <a:xfrm>
            <a:off x="5049865" y="1863029"/>
            <a:ext cx="3752357" cy="1197651"/>
          </a:xfrm>
          <a:prstGeom prst="rect">
            <a:avLst/>
          </a:prstGeom>
        </p:spPr>
      </p:pic>
      <p:pic>
        <p:nvPicPr>
          <p:cNvPr id="3" name="Picture 2">
            <a:extLst>
              <a:ext uri="{FF2B5EF4-FFF2-40B4-BE49-F238E27FC236}">
                <a16:creationId xmlns:a16="http://schemas.microsoft.com/office/drawing/2014/main" id="{61902C97-CBFE-4ECC-935F-9B62C5107E09}"/>
              </a:ext>
            </a:extLst>
          </p:cNvPr>
          <p:cNvPicPr>
            <a:picLocks noChangeAspect="1"/>
          </p:cNvPicPr>
          <p:nvPr/>
        </p:nvPicPr>
        <p:blipFill>
          <a:blip r:embed="rId4"/>
          <a:stretch>
            <a:fillRect/>
          </a:stretch>
        </p:blipFill>
        <p:spPr>
          <a:xfrm>
            <a:off x="2991960" y="3750507"/>
            <a:ext cx="7868167" cy="1429496"/>
          </a:xfrm>
          <a:prstGeom prst="rect">
            <a:avLst/>
          </a:prstGeom>
        </p:spPr>
      </p:pic>
      <p:pic>
        <p:nvPicPr>
          <p:cNvPr id="4" name="Picture 3">
            <a:extLst>
              <a:ext uri="{FF2B5EF4-FFF2-40B4-BE49-F238E27FC236}">
                <a16:creationId xmlns:a16="http://schemas.microsoft.com/office/drawing/2014/main" id="{7690EF6F-3448-4020-8B2E-34EE9F8FF38D}"/>
              </a:ext>
            </a:extLst>
          </p:cNvPr>
          <p:cNvPicPr>
            <a:picLocks noChangeAspect="1"/>
          </p:cNvPicPr>
          <p:nvPr/>
        </p:nvPicPr>
        <p:blipFill>
          <a:blip r:embed="rId5"/>
          <a:stretch>
            <a:fillRect/>
          </a:stretch>
        </p:blipFill>
        <p:spPr>
          <a:xfrm>
            <a:off x="4021713" y="5596413"/>
            <a:ext cx="5808660" cy="911963"/>
          </a:xfrm>
          <a:prstGeom prst="rect">
            <a:avLst/>
          </a:prstGeom>
        </p:spPr>
      </p:pic>
    </p:spTree>
    <p:extLst>
      <p:ext uri="{BB962C8B-B14F-4D97-AF65-F5344CB8AC3E}">
        <p14:creationId xmlns:p14="http://schemas.microsoft.com/office/powerpoint/2010/main" val="3149258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  tells the predictive power of an independent variable in relation to the dependent variable.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 most useful technique to select important variables in a predictive model. It helps to rank variables on the basis of their importance. The IV is calculated using the following formula :</a:t>
            </a:r>
          </a:p>
        </p:txBody>
      </p:sp>
    </p:spTree>
    <p:extLst>
      <p:ext uri="{BB962C8B-B14F-4D97-AF65-F5344CB8AC3E}">
        <p14:creationId xmlns:p14="http://schemas.microsoft.com/office/powerpoint/2010/main" val="3180967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5" name="Picture 4">
            <a:extLst>
              <a:ext uri="{FF2B5EF4-FFF2-40B4-BE49-F238E27FC236}">
                <a16:creationId xmlns:a16="http://schemas.microsoft.com/office/drawing/2014/main" id="{04071BD1-26EB-4351-A4C4-03CE5BA472FB}"/>
              </a:ext>
            </a:extLst>
          </p:cNvPr>
          <p:cNvPicPr>
            <a:picLocks noChangeAspect="1"/>
          </p:cNvPicPr>
          <p:nvPr/>
        </p:nvPicPr>
        <p:blipFill>
          <a:blip r:embed="rId3"/>
          <a:stretch>
            <a:fillRect/>
          </a:stretch>
        </p:blipFill>
        <p:spPr>
          <a:xfrm>
            <a:off x="667473" y="1655541"/>
            <a:ext cx="10977816" cy="3664605"/>
          </a:xfrm>
          <a:prstGeom prst="rect">
            <a:avLst/>
          </a:prstGeom>
        </p:spPr>
      </p:pic>
      <p:sp>
        <p:nvSpPr>
          <p:cNvPr id="6" name="Rectangle 5">
            <a:extLst>
              <a:ext uri="{FF2B5EF4-FFF2-40B4-BE49-F238E27FC236}">
                <a16:creationId xmlns:a16="http://schemas.microsoft.com/office/drawing/2014/main" id="{0825E637-C299-4888-8A00-C57CF06DBF72}"/>
              </a:ext>
            </a:extLst>
          </p:cNvPr>
          <p:cNvSpPr/>
          <p:nvPr/>
        </p:nvSpPr>
        <p:spPr>
          <a:xfrm>
            <a:off x="7178002" y="5339918"/>
            <a:ext cx="955711" cy="461665"/>
          </a:xfrm>
          <a:prstGeom prst="rect">
            <a:avLst/>
          </a:prstGeom>
        </p:spPr>
        <p:txBody>
          <a:bodyPr wrap="none">
            <a:spAutoFit/>
          </a:bodyPr>
          <a:lstStyle/>
          <a:p>
            <a:r>
              <a:rPr lang="en-US" b="1" dirty="0">
                <a:solidFill>
                  <a:srgbClr val="E46102"/>
                </a:solidFill>
                <a:latin typeface="HelveticaNeue-Bold"/>
              </a:rPr>
              <a:t>0.221</a:t>
            </a:r>
            <a:endParaRPr lang="en-US" dirty="0">
              <a:solidFill>
                <a:srgbClr val="E46102"/>
              </a:solidFill>
            </a:endParaRPr>
          </a:p>
        </p:txBody>
      </p:sp>
    </p:spTree>
    <p:extLst>
      <p:ext uri="{BB962C8B-B14F-4D97-AF65-F5344CB8AC3E}">
        <p14:creationId xmlns:p14="http://schemas.microsoft.com/office/powerpoint/2010/main" val="22984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AEA9D2FD-F9E2-359B-C96D-409417249FED}"/>
              </a:ext>
            </a:extLst>
          </p:cNvPr>
          <p:cNvPicPr>
            <a:picLocks noChangeAspect="1"/>
          </p:cNvPicPr>
          <p:nvPr/>
        </p:nvPicPr>
        <p:blipFill>
          <a:blip r:embed="rId3"/>
          <a:stretch>
            <a:fillRect/>
          </a:stretch>
        </p:blipFill>
        <p:spPr>
          <a:xfrm>
            <a:off x="2628577" y="2372209"/>
            <a:ext cx="6134100" cy="2857500"/>
          </a:xfrm>
          <a:prstGeom prst="rect">
            <a:avLst/>
          </a:prstGeom>
        </p:spPr>
      </p:pic>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spTree>
    <p:extLst>
      <p:ext uri="{BB962C8B-B14F-4D97-AF65-F5344CB8AC3E}">
        <p14:creationId xmlns:p14="http://schemas.microsoft.com/office/powerpoint/2010/main" val="598977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2" name="Picture 1">
            <a:extLst>
              <a:ext uri="{FF2B5EF4-FFF2-40B4-BE49-F238E27FC236}">
                <a16:creationId xmlns:a16="http://schemas.microsoft.com/office/drawing/2014/main" id="{2D0C746D-8D30-446C-A19C-A8BA9F3C2814}"/>
              </a:ext>
            </a:extLst>
          </p:cNvPr>
          <p:cNvPicPr>
            <a:picLocks noChangeAspect="1"/>
          </p:cNvPicPr>
          <p:nvPr/>
        </p:nvPicPr>
        <p:blipFill>
          <a:blip r:embed="rId3">
            <a:grayscl/>
          </a:blip>
          <a:stretch>
            <a:fillRect/>
          </a:stretch>
        </p:blipFill>
        <p:spPr>
          <a:xfrm>
            <a:off x="2111911" y="2221168"/>
            <a:ext cx="7968178" cy="2952282"/>
          </a:xfrm>
          <a:prstGeom prst="rect">
            <a:avLst/>
          </a:prstGeom>
        </p:spPr>
      </p:pic>
    </p:spTree>
    <p:extLst>
      <p:ext uri="{BB962C8B-B14F-4D97-AF65-F5344CB8AC3E}">
        <p14:creationId xmlns:p14="http://schemas.microsoft.com/office/powerpoint/2010/main" val="213723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b="1" dirty="0"/>
              <a:t>Target Transformation</a:t>
            </a:r>
            <a:endParaRPr lang="en-US" sz="2800" dirty="0"/>
          </a:p>
          <a:p>
            <a:pPr algn="ctr"/>
            <a:endParaRPr lang="en-US" sz="2800" dirty="0"/>
          </a:p>
          <a:p>
            <a:pPr algn="ctr"/>
            <a:r>
              <a:rPr lang="en-US" sz="2800" dirty="0"/>
              <a:t>Feature Extraction</a:t>
            </a:r>
          </a:p>
          <a:p>
            <a:pPr algn="ctr"/>
            <a:endParaRPr lang="en-US" sz="2800" b="1" dirty="0"/>
          </a:p>
        </p:txBody>
      </p:sp>
    </p:spTree>
    <p:extLst>
      <p:ext uri="{BB962C8B-B14F-4D97-AF65-F5344CB8AC3E}">
        <p14:creationId xmlns:p14="http://schemas.microsoft.com/office/powerpoint/2010/main" val="1753929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Can be Manual or Automatic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Fit transform on training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 to train and test dataset. Invert transform on prediction.</a:t>
            </a:r>
          </a:p>
          <a:p>
            <a:endParaRPr lang="en-US" dirty="0"/>
          </a:p>
          <a:p>
            <a:pPr marL="342900" indent="-342900">
              <a:buFont typeface="Arial" panose="020B0604020202020204" pitchFamily="34" charset="0"/>
              <a:buChar char="•"/>
            </a:pPr>
            <a:r>
              <a:rPr lang="en-US" dirty="0"/>
              <a:t>Use it when variable shows a skewed distribution making residuals closer to “normal distribution” (bell curve)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improve model fit</a:t>
            </a:r>
          </a:p>
          <a:p>
            <a:pPr marL="952485" lvl="1" indent="-342900">
              <a:buFont typeface="Arial" panose="020B0604020202020204" pitchFamily="34" charset="0"/>
              <a:buChar char="•"/>
            </a:pPr>
            <a:r>
              <a:rPr lang="en-US" dirty="0"/>
              <a:t>e.g., log(x), log(x+1), sqrt(x), sqrt(x+1), etc.</a:t>
            </a:r>
          </a:p>
        </p:txBody>
      </p:sp>
    </p:spTree>
    <p:extLst>
      <p:ext uri="{BB962C8B-B14F-4D97-AF65-F5344CB8AC3E}">
        <p14:creationId xmlns:p14="http://schemas.microsoft.com/office/powerpoint/2010/main" val="970768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dirty="0"/>
              <a:t>Target Transformation</a:t>
            </a:r>
          </a:p>
          <a:p>
            <a:pPr algn="ctr"/>
            <a:endParaRPr lang="en-US" sz="2800" b="1" dirty="0"/>
          </a:p>
          <a:p>
            <a:pPr algn="ctr"/>
            <a:r>
              <a:rPr lang="en-US" sz="2800" b="1" dirty="0"/>
              <a:t>Feature Extraction</a:t>
            </a:r>
          </a:p>
          <a:p>
            <a:pPr algn="ctr"/>
            <a:endParaRPr lang="en-US" sz="2800" dirty="0"/>
          </a:p>
        </p:txBody>
      </p:sp>
    </p:spTree>
    <p:extLst>
      <p:ext uri="{BB962C8B-B14F-4D97-AF65-F5344CB8AC3E}">
        <p14:creationId xmlns:p14="http://schemas.microsoft.com/office/powerpoint/2010/main" val="3345574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Common problem in preparing data: Missing Values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Why we have missing values?</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Human errors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Interruptions in data flow</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Privacy concerns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to do?</a:t>
            </a:r>
          </a:p>
        </p:txBody>
      </p:sp>
    </p:spTree>
    <p:extLst>
      <p:ext uri="{BB962C8B-B14F-4D97-AF65-F5344CB8AC3E}">
        <p14:creationId xmlns:p14="http://schemas.microsoft.com/office/powerpoint/2010/main" val="273228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What to do?</a:t>
            </a:r>
          </a:p>
          <a:p>
            <a:endParaRPr lang="en-US" dirty="0"/>
          </a:p>
          <a:p>
            <a:pPr lvl="1"/>
            <a:r>
              <a:rPr lang="en-US" dirty="0"/>
              <a:t>• Simple solution: drop row/column</a:t>
            </a:r>
          </a:p>
          <a:p>
            <a:pPr lvl="1"/>
            <a:endParaRPr lang="en-US" dirty="0"/>
          </a:p>
          <a:p>
            <a:pPr lvl="1"/>
            <a:r>
              <a:rPr lang="en-US" dirty="0"/>
              <a:t>• Preferable option: </a:t>
            </a:r>
            <a:r>
              <a:rPr lang="en-US" b="1" dirty="0"/>
              <a:t>Imputation</a:t>
            </a:r>
            <a:endParaRPr lang="en-US" dirty="0"/>
          </a:p>
        </p:txBody>
      </p:sp>
    </p:spTree>
    <p:extLst>
      <p:ext uri="{BB962C8B-B14F-4D97-AF65-F5344CB8AC3E}">
        <p14:creationId xmlns:p14="http://schemas.microsoft.com/office/powerpoint/2010/main" val="257390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25050"/>
            <a:ext cx="7070057"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Numerical Imputation – better than dropping since it preserves data size</a:t>
            </a:r>
          </a:p>
          <a:p>
            <a:pPr marL="952485" lvl="1" indent="-342900">
              <a:buFont typeface="Arial" panose="020B0604020202020204" pitchFamily="34" charset="0"/>
              <a:buChar char="•"/>
            </a:pPr>
            <a:r>
              <a:rPr lang="en-US" dirty="0"/>
              <a:t>zero</a:t>
            </a:r>
          </a:p>
          <a:p>
            <a:pPr marL="952485" lvl="1" indent="-342900">
              <a:buFont typeface="Arial" panose="020B0604020202020204" pitchFamily="34" charset="0"/>
              <a:buChar char="•"/>
            </a:pPr>
            <a:r>
              <a:rPr lang="en-US" dirty="0"/>
              <a:t>NA</a:t>
            </a:r>
          </a:p>
          <a:p>
            <a:pPr lvl="1"/>
            <a:endParaRPr lang="en-US" dirty="0"/>
          </a:p>
          <a:p>
            <a:pPr marL="342900" indent="-342900">
              <a:buFont typeface="Arial" panose="020B0604020202020204" pitchFamily="34" charset="0"/>
              <a:buChar char="•"/>
            </a:pPr>
            <a:r>
              <a:rPr lang="en-US" dirty="0"/>
              <a:t>Which one to pick?	</a:t>
            </a:r>
          </a:p>
          <a:p>
            <a:pPr marL="342900" indent="-342900">
              <a:buFont typeface="Arial" panose="020B0604020202020204" pitchFamily="34" charset="0"/>
              <a:buChar char="•"/>
            </a:pPr>
            <a:r>
              <a:rPr lang="en-US" dirty="0"/>
              <a:t>Default value or medians of columns </a:t>
            </a:r>
          </a:p>
          <a:p>
            <a:r>
              <a:rPr lang="en-US" dirty="0"/>
              <a:t>	</a:t>
            </a:r>
            <a:r>
              <a:rPr lang="en-US" sz="2000" dirty="0"/>
              <a:t>(note that averages are sensitive to outlier values)</a:t>
            </a:r>
          </a:p>
          <a:p>
            <a:pPr marL="952485" lvl="1" indent="-342900">
              <a:buFont typeface="Arial" panose="020B0604020202020204" pitchFamily="34" charset="0"/>
              <a:buChar char="•"/>
            </a:pPr>
            <a:endParaRPr lang="en-US" dirty="0"/>
          </a:p>
        </p:txBody>
      </p:sp>
      <p:pic>
        <p:nvPicPr>
          <p:cNvPr id="2050" name="Picture 2" descr="Feature Engineering Part-1 Mean/ Median Imputation. | by Arun Amballa |  Analytics Vidhya | Medium">
            <a:extLst>
              <a:ext uri="{FF2B5EF4-FFF2-40B4-BE49-F238E27FC236}">
                <a16:creationId xmlns:a16="http://schemas.microsoft.com/office/drawing/2014/main" id="{B025D76D-7503-434C-83B5-D38418DBD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40" t="17853" r="65050" b="1621"/>
          <a:stretch/>
        </p:blipFill>
        <p:spPr bwMode="auto">
          <a:xfrm>
            <a:off x="8097685"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2" name="Picture 2" descr="Feature Engineering Part-1 Mean/ Median Imputation. | by Arun Amballa |  Analytics Vidhya | Medium">
            <a:extLst>
              <a:ext uri="{FF2B5EF4-FFF2-40B4-BE49-F238E27FC236}">
                <a16:creationId xmlns:a16="http://schemas.microsoft.com/office/drawing/2014/main" id="{49EA229B-6410-D282-2D55-F1C1C7B7A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859" t="17853" r="23731" b="1621"/>
          <a:stretch/>
        </p:blipFill>
        <p:spPr bwMode="auto">
          <a:xfrm>
            <a:off x="10564082"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4" name="Picture 2" descr="Feature Engineering Part-1 Mean/ Median Imputation. | by Arun Amballa |  Analytics Vidhya | Medium">
            <a:extLst>
              <a:ext uri="{FF2B5EF4-FFF2-40B4-BE49-F238E27FC236}">
                <a16:creationId xmlns:a16="http://schemas.microsoft.com/office/drawing/2014/main" id="{53E91611-EECC-A1DC-E457-3D9DED9503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59" t="17853" r="44160" b="1621"/>
          <a:stretch/>
        </p:blipFill>
        <p:spPr bwMode="auto">
          <a:xfrm>
            <a:off x="9272788" y="1712171"/>
            <a:ext cx="1223493" cy="410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38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72380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657929" y="1212210"/>
            <a:ext cx="10660981" cy="4176000"/>
          </a:xfrm>
          <a:prstGeom prst="rect">
            <a:avLst/>
          </a:prstGeom>
          <a:noFill/>
          <a:ln>
            <a:noFill/>
          </a:ln>
        </p:spPr>
        <p:txBody>
          <a:bodyPr spcFirstLastPara="1" wrap="square" lIns="121900" tIns="121900" rIns="121900" bIns="121900" anchor="t" anchorCtr="0">
            <a:noAutofit/>
          </a:bodyPr>
          <a:lstStyle/>
          <a:p>
            <a:r>
              <a:rPr lang="en-US" dirty="0"/>
              <a:t>Categorical Imputation</a:t>
            </a:r>
          </a:p>
          <a:p>
            <a:pPr marL="952485" lvl="1" indent="-342900">
              <a:buFont typeface="Arial" panose="020B0604020202020204" pitchFamily="34" charset="0"/>
              <a:buChar char="•"/>
            </a:pPr>
            <a:r>
              <a:rPr lang="en-US" dirty="0"/>
              <a:t>Maximum occurred value</a:t>
            </a:r>
          </a:p>
          <a:p>
            <a:pPr marL="952485" lvl="1" indent="-342900">
              <a:buFont typeface="Arial" panose="020B0604020202020204" pitchFamily="34" charset="0"/>
              <a:buChar char="•"/>
            </a:pPr>
            <a:r>
              <a:rPr lang="en-US" dirty="0"/>
              <a:t>There is not a dominant value, imputing a category like “Other”</a:t>
            </a:r>
          </a:p>
          <a:p>
            <a:pPr marL="952485" lvl="1" indent="-342900">
              <a:buFont typeface="Arial" panose="020B0604020202020204" pitchFamily="34" charset="0"/>
              <a:buChar char="•"/>
            </a:pPr>
            <a:r>
              <a:rPr lang="en-US" dirty="0"/>
              <a:t>Text -&gt; numeric format</a:t>
            </a:r>
          </a:p>
        </p:txBody>
      </p:sp>
      <p:pic>
        <p:nvPicPr>
          <p:cNvPr id="3074" name="Picture 2" descr="Dealing with Categorical Data. Categorical data can screw up you ML… | by  Victor Popov | machine_learning_eli5 | Medium">
            <a:extLst>
              <a:ext uri="{FF2B5EF4-FFF2-40B4-BE49-F238E27FC236}">
                <a16:creationId xmlns:a16="http://schemas.microsoft.com/office/drawing/2014/main" id="{565AA7B1-F6B9-45C4-BFFD-CC7F395F5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395" y="3041102"/>
            <a:ext cx="5952691" cy="365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43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Outliers</a:t>
            </a:r>
            <a:endParaRPr sz="4000" b="1" dirty="0">
              <a:solidFill>
                <a:srgbClr val="E46102"/>
              </a:solidFill>
            </a:endParaRPr>
          </a:p>
        </p:txBody>
      </p:sp>
      <p:sp>
        <p:nvSpPr>
          <p:cNvPr id="96" name="Google Shape;96;p14"/>
          <p:cNvSpPr txBox="1"/>
          <p:nvPr/>
        </p:nvSpPr>
        <p:spPr>
          <a:xfrm>
            <a:off x="5797484" y="2386187"/>
            <a:ext cx="3384223" cy="2699573"/>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Mistake?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Variance?</a:t>
            </a:r>
          </a:p>
        </p:txBody>
      </p:sp>
      <p:pic>
        <p:nvPicPr>
          <p:cNvPr id="3" name="Picture 2">
            <a:extLst>
              <a:ext uri="{FF2B5EF4-FFF2-40B4-BE49-F238E27FC236}">
                <a16:creationId xmlns:a16="http://schemas.microsoft.com/office/drawing/2014/main" id="{43279DDB-C392-40DD-9919-27437E764D04}"/>
              </a:ext>
            </a:extLst>
          </p:cNvPr>
          <p:cNvPicPr>
            <a:picLocks noChangeAspect="1"/>
          </p:cNvPicPr>
          <p:nvPr/>
        </p:nvPicPr>
        <p:blipFill rotWithShape="1">
          <a:blip r:embed="rId3">
            <a:duotone>
              <a:schemeClr val="accent1">
                <a:shade val="45000"/>
                <a:satMod val="135000"/>
              </a:schemeClr>
              <a:prstClr val="white"/>
            </a:duotone>
          </a:blip>
          <a:srcRect l="10964" t="16603"/>
          <a:stretch/>
        </p:blipFill>
        <p:spPr>
          <a:xfrm>
            <a:off x="2036190" y="2033694"/>
            <a:ext cx="3424321" cy="3246686"/>
          </a:xfrm>
          <a:prstGeom prst="rect">
            <a:avLst/>
          </a:prstGeom>
        </p:spPr>
      </p:pic>
    </p:spTree>
    <p:extLst>
      <p:ext uri="{BB962C8B-B14F-4D97-AF65-F5344CB8AC3E}">
        <p14:creationId xmlns:p14="http://schemas.microsoft.com/office/powerpoint/2010/main" val="3175513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502463" y="1341000"/>
            <a:ext cx="1093074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Outlier</a:t>
            </a:r>
            <a:r>
              <a:rPr lang="en-US" dirty="0"/>
              <a:t>: A data object that deviates significantly from normal objects as if it were generated by a different mechanism</a:t>
            </a:r>
          </a:p>
          <a:p>
            <a:endParaRPr lang="en-US" b="1" dirty="0"/>
          </a:p>
          <a:p>
            <a:pPr marL="342900" indent="-342900">
              <a:buFont typeface="Arial" panose="020B0604020202020204" pitchFamily="34" charset="0"/>
              <a:buChar char="•"/>
            </a:pPr>
            <a:r>
              <a:rPr lang="en-US" b="1" dirty="0"/>
              <a:t>Outliers are different from noise data</a:t>
            </a:r>
          </a:p>
          <a:p>
            <a:r>
              <a:rPr lang="en-US" dirty="0"/>
              <a:t>	Noise is random error or variance in a measured variable</a:t>
            </a:r>
          </a:p>
          <a:p>
            <a:r>
              <a:rPr lang="en-US" dirty="0"/>
              <a:t>	Noise should be removed before outlier detection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Outliers are interesting: It violates mechanism that generates normal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 detection vs. novelty detection: early stage, outlier; but later merged into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Applications?</a:t>
            </a:r>
          </a:p>
        </p:txBody>
      </p:sp>
    </p:spTree>
    <p:extLst>
      <p:ext uri="{BB962C8B-B14F-4D97-AF65-F5344CB8AC3E}">
        <p14:creationId xmlns:p14="http://schemas.microsoft.com/office/powerpoint/2010/main" val="123391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lvl="1"/>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B8E62757-9AAF-B7B8-3C5B-43A436016DEE}"/>
              </a:ext>
            </a:extLst>
          </p:cNvPr>
          <p:cNvPicPr>
            <a:picLocks noChangeAspect="1"/>
          </p:cNvPicPr>
          <p:nvPr/>
        </p:nvPicPr>
        <p:blipFill>
          <a:blip r:embed="rId3"/>
          <a:stretch>
            <a:fillRect/>
          </a:stretch>
        </p:blipFill>
        <p:spPr>
          <a:xfrm>
            <a:off x="1797802" y="2158999"/>
            <a:ext cx="7687159" cy="3202983"/>
          </a:xfrm>
          <a:prstGeom prst="rect">
            <a:avLst/>
          </a:prstGeom>
        </p:spPr>
      </p:pic>
    </p:spTree>
    <p:extLst>
      <p:ext uri="{BB962C8B-B14F-4D97-AF65-F5344CB8AC3E}">
        <p14:creationId xmlns:p14="http://schemas.microsoft.com/office/powerpoint/2010/main" val="1959708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1309287" y="1985087"/>
            <a:ext cx="10930748" cy="4176000"/>
          </a:xfrm>
          <a:prstGeom prst="rect">
            <a:avLst/>
          </a:prstGeom>
          <a:noFill/>
          <a:ln>
            <a:noFill/>
          </a:ln>
        </p:spPr>
        <p:txBody>
          <a:bodyPr spcFirstLastPara="1" wrap="square" lIns="121900" tIns="121900" rIns="121900" bIns="121900" anchor="t" anchorCtr="0">
            <a:noAutofit/>
          </a:bodyPr>
          <a:lstStyle/>
          <a:p>
            <a:r>
              <a:rPr lang="en-US" sz="3200" b="1" dirty="0"/>
              <a:t>Applications:</a:t>
            </a:r>
          </a:p>
          <a:p>
            <a:pPr marL="342900" indent="-342900">
              <a:buFont typeface="Arial" panose="020B0604020202020204" pitchFamily="34" charset="0"/>
              <a:buChar char="•"/>
            </a:pPr>
            <a:r>
              <a:rPr lang="en-US" sz="3200" dirty="0"/>
              <a:t>Credit card fraud detection</a:t>
            </a:r>
          </a:p>
          <a:p>
            <a:pPr marL="342900" indent="-342900">
              <a:buFont typeface="Arial" panose="020B0604020202020204" pitchFamily="34" charset="0"/>
              <a:buChar char="•"/>
            </a:pPr>
            <a:r>
              <a:rPr lang="en-US" sz="3200" dirty="0"/>
              <a:t>Telecom fraud detection</a:t>
            </a:r>
          </a:p>
          <a:p>
            <a:pPr marL="342900" indent="-342900">
              <a:buFont typeface="Arial" panose="020B0604020202020204" pitchFamily="34" charset="0"/>
              <a:buChar char="•"/>
            </a:pPr>
            <a:r>
              <a:rPr lang="en-US" sz="3200" dirty="0"/>
              <a:t>Customer segmentation</a:t>
            </a:r>
          </a:p>
          <a:p>
            <a:pPr marL="342900" indent="-342900">
              <a:buFont typeface="Arial" panose="020B0604020202020204" pitchFamily="34" charset="0"/>
              <a:buChar char="•"/>
            </a:pPr>
            <a:r>
              <a:rPr lang="en-US" sz="3200" dirty="0"/>
              <a:t>Medical analysis</a:t>
            </a:r>
          </a:p>
          <a:p>
            <a:endParaRPr lang="en-US" sz="3200" dirty="0"/>
          </a:p>
          <a:p>
            <a:endParaRPr lang="en-US" sz="3200" dirty="0"/>
          </a:p>
        </p:txBody>
      </p:sp>
    </p:spTree>
    <p:extLst>
      <p:ext uri="{BB962C8B-B14F-4D97-AF65-F5344CB8AC3E}">
        <p14:creationId xmlns:p14="http://schemas.microsoft.com/office/powerpoint/2010/main" val="3934067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88950" y="1308100"/>
            <a:ext cx="11201023" cy="4580071"/>
          </a:xfrm>
          <a:prstGeom prst="rect">
            <a:avLst/>
          </a:prstGeom>
          <a:noFill/>
          <a:ln>
            <a:noFill/>
          </a:ln>
        </p:spPr>
        <p:txBody>
          <a:bodyPr spcFirstLastPara="1" wrap="square" lIns="121900" tIns="121900" rIns="121900" bIns="121900" anchor="t" anchorCtr="0">
            <a:noAutofit/>
          </a:bodyPr>
          <a:lstStyle/>
          <a:p>
            <a:r>
              <a:rPr lang="en-US" i="1" dirty="0"/>
              <a:t>Global, contextual </a:t>
            </a:r>
            <a:r>
              <a:rPr lang="en-US" dirty="0"/>
              <a:t>and </a:t>
            </a:r>
            <a:r>
              <a:rPr lang="en-US" i="1" dirty="0"/>
              <a:t>collective </a:t>
            </a:r>
            <a:r>
              <a:rPr lang="en-US" dirty="0"/>
              <a:t>outliers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2800" b="1" dirty="0"/>
              <a:t>Global outlier </a:t>
            </a:r>
            <a:r>
              <a:rPr lang="en-US" sz="2800" dirty="0"/>
              <a:t>(or point anomaly)</a:t>
            </a:r>
          </a:p>
          <a:p>
            <a:pPr marL="342900"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O</a:t>
            </a:r>
            <a:r>
              <a:rPr lang="en-US" dirty="0"/>
              <a:t>bject significantly deviates from rest of data set</a:t>
            </a:r>
          </a:p>
          <a:p>
            <a:pPr lvl="1"/>
            <a:r>
              <a:rPr lang="en-US" dirty="0"/>
              <a:t>	Ex. Intrusion detection in computer networks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a:t>
            </a:r>
            <a:r>
              <a:rPr lang="en-US" sz="2800" dirty="0"/>
              <a:t>ssue: Find an appropriate measurement of deviation</a:t>
            </a:r>
          </a:p>
        </p:txBody>
      </p:sp>
    </p:spTree>
    <p:extLst>
      <p:ext uri="{BB962C8B-B14F-4D97-AF65-F5344CB8AC3E}">
        <p14:creationId xmlns:p14="http://schemas.microsoft.com/office/powerpoint/2010/main" val="4101028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387721" y="1485901"/>
            <a:ext cx="11714632" cy="507626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b="1" dirty="0"/>
              <a:t>Contextual outlier </a:t>
            </a:r>
            <a:r>
              <a:rPr lang="en-US" sz="2800" dirty="0"/>
              <a:t>(or </a:t>
            </a:r>
            <a:r>
              <a:rPr lang="en-US" sz="2800" i="1" dirty="0"/>
              <a:t>conditional outlier</a:t>
            </a:r>
            <a:r>
              <a:rPr lang="en-US" sz="2800" dirty="0"/>
              <a:t>)</a:t>
            </a:r>
          </a:p>
          <a:p>
            <a:pPr marL="952485" lvl="1" indent="-342900">
              <a:buFont typeface="Arial" panose="020B0604020202020204" pitchFamily="34" charset="0"/>
              <a:buChar char="•"/>
            </a:pPr>
            <a:r>
              <a:rPr lang="en-US" dirty="0"/>
              <a:t>Object deviates significantly based on a selected context</a:t>
            </a:r>
          </a:p>
          <a:p>
            <a:pPr lvl="1"/>
            <a:r>
              <a:rPr lang="en-US" dirty="0"/>
              <a:t>	Ex. 80degree F in Rochester: outlier? (depending on summer or winter?)</a:t>
            </a:r>
          </a:p>
          <a:p>
            <a:pPr lvl="1"/>
            <a:endParaRPr lang="en-US" dirty="0"/>
          </a:p>
          <a:p>
            <a:pPr marL="342900" indent="-342900">
              <a:buFont typeface="Arial" panose="020B0604020202020204" pitchFamily="34" charset="0"/>
              <a:buChar char="•"/>
            </a:pPr>
            <a:r>
              <a:rPr lang="en-US" sz="2800" dirty="0"/>
              <a:t>Attributes of data objects should be divided into two groups</a:t>
            </a:r>
            <a:endParaRPr lang="en-US" dirty="0"/>
          </a:p>
          <a:p>
            <a:pPr marL="952485" lvl="1" indent="-342900">
              <a:buFont typeface="Arial" panose="020B0604020202020204" pitchFamily="34" charset="0"/>
              <a:buChar char="•"/>
            </a:pPr>
            <a:r>
              <a:rPr lang="en-US" dirty="0"/>
              <a:t>Contextual attributes: defines context, e.g., time &amp; location</a:t>
            </a:r>
          </a:p>
          <a:p>
            <a:pPr marL="952485" lvl="1" indent="-342900">
              <a:buFont typeface="Arial" panose="020B0604020202020204" pitchFamily="34" charset="0"/>
              <a:buChar char="•"/>
            </a:pPr>
            <a:r>
              <a:rPr lang="en-US" dirty="0"/>
              <a:t>Behavioral attributes: characteristics of object, used in outlier evaluation, e.g., temperature</a:t>
            </a:r>
          </a:p>
          <a:p>
            <a:pPr marL="952485" lvl="1" indent="-342900">
              <a:buFont typeface="Arial" panose="020B0604020202020204" pitchFamily="34" charset="0"/>
              <a:buChar char="•"/>
            </a:pPr>
            <a:r>
              <a:rPr lang="en-US" dirty="0"/>
              <a:t>Can be viewed as a generalization of </a:t>
            </a:r>
            <a:r>
              <a:rPr lang="en-US" i="1" dirty="0"/>
              <a:t>local outliers</a:t>
            </a:r>
            <a:r>
              <a:rPr lang="en-US" dirty="0"/>
              <a:t>—whose density significantly deviates from its local area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800" dirty="0"/>
              <a:t>Issue: How to define or formulate meaningful context?</a:t>
            </a:r>
          </a:p>
        </p:txBody>
      </p:sp>
    </p:spTree>
    <p:extLst>
      <p:ext uri="{BB962C8B-B14F-4D97-AF65-F5344CB8AC3E}">
        <p14:creationId xmlns:p14="http://schemas.microsoft.com/office/powerpoint/2010/main" val="4044543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34502" y="1237140"/>
            <a:ext cx="11452698" cy="4176000"/>
          </a:xfrm>
          <a:prstGeom prst="rect">
            <a:avLst/>
          </a:prstGeom>
          <a:noFill/>
          <a:ln>
            <a:noFill/>
          </a:ln>
        </p:spPr>
        <p:txBody>
          <a:bodyPr spcFirstLastPara="1" wrap="square" lIns="121900" tIns="121900" rIns="121900" bIns="121900" anchor="t" anchorCtr="0">
            <a:noAutofit/>
          </a:bodyPr>
          <a:lstStyle/>
          <a:p>
            <a:r>
              <a:rPr lang="en-US" sz="2800" b="1" dirty="0"/>
              <a:t>Collective Outliers</a:t>
            </a:r>
          </a:p>
          <a:p>
            <a:pPr marL="342900" indent="-342900">
              <a:buFont typeface="Arial" panose="020B0604020202020204" pitchFamily="34" charset="0"/>
              <a:buChar char="•"/>
            </a:pPr>
            <a:r>
              <a:rPr lang="en-US" dirty="0"/>
              <a:t>A subset of data objects collectively deviate significantly from whole data set, even if individual data objects may not be outliers</a:t>
            </a:r>
          </a:p>
          <a:p>
            <a:pPr marL="342900" indent="-342900">
              <a:buFont typeface="Arial" panose="020B0604020202020204" pitchFamily="34" charset="0"/>
              <a:buChar char="•"/>
            </a:pPr>
            <a:r>
              <a:rPr lang="en-US" dirty="0"/>
              <a:t>Applications: E.g., intrusion detection:</a:t>
            </a:r>
          </a:p>
          <a:p>
            <a:pPr marL="952485" lvl="1" indent="-342900">
              <a:buFont typeface="Arial" panose="020B0604020202020204" pitchFamily="34" charset="0"/>
              <a:buChar char="•"/>
            </a:pPr>
            <a:r>
              <a:rPr lang="en-US" dirty="0"/>
              <a:t>When a number of computers keep sending denial-of-service packages to each other</a:t>
            </a:r>
          </a:p>
          <a:p>
            <a:pPr marL="342900" indent="-342900">
              <a:buFont typeface="Arial" panose="020B0604020202020204" pitchFamily="34" charset="0"/>
              <a:buChar char="•"/>
            </a:pPr>
            <a:r>
              <a:rPr lang="en-US" dirty="0"/>
              <a:t>Detection of collective outliers</a:t>
            </a:r>
          </a:p>
          <a:p>
            <a:pPr marL="952485" lvl="1" indent="-342900">
              <a:buFont typeface="Arial" panose="020B0604020202020204" pitchFamily="34" charset="0"/>
              <a:buChar char="•"/>
            </a:pPr>
            <a:r>
              <a:rPr lang="en-US" dirty="0"/>
              <a:t>Consider not only behavior of individual objects, but also that of groups of objects</a:t>
            </a:r>
          </a:p>
          <a:p>
            <a:pPr marL="952485" lvl="1" indent="-342900">
              <a:buFont typeface="Arial" panose="020B0604020202020204" pitchFamily="34" charset="0"/>
              <a:buChar char="•"/>
            </a:pPr>
            <a:r>
              <a:rPr lang="en-US" dirty="0"/>
              <a:t>Need to have background knowledge on relationship among data objects, such as a distance or similarity measure on objects.</a:t>
            </a:r>
          </a:p>
          <a:p>
            <a:pPr marL="342900" indent="-342900">
              <a:buFont typeface="Arial" panose="020B0604020202020204" pitchFamily="34" charset="0"/>
              <a:buChar char="•"/>
            </a:pPr>
            <a:r>
              <a:rPr lang="en-US" dirty="0"/>
              <a:t>A data set may have multiple types of outlier</a:t>
            </a:r>
          </a:p>
          <a:p>
            <a:pPr marL="342900" indent="-342900">
              <a:buFont typeface="Arial" panose="020B0604020202020204" pitchFamily="34" charset="0"/>
              <a:buChar char="•"/>
            </a:pPr>
            <a:r>
              <a:rPr lang="en-US" dirty="0"/>
              <a:t>One object may belong to more than one type of outlier</a:t>
            </a:r>
            <a:endParaRPr lang="en-US" sz="2800" dirty="0"/>
          </a:p>
        </p:txBody>
      </p:sp>
    </p:spTree>
    <p:extLst>
      <p:ext uri="{BB962C8B-B14F-4D97-AF65-F5344CB8AC3E}">
        <p14:creationId xmlns:p14="http://schemas.microsoft.com/office/powerpoint/2010/main" val="2580890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Finding Outliers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457200" indent="-457200">
              <a:buFont typeface="+mj-lt"/>
              <a:buAutoNum type="arabicPeriod"/>
            </a:pPr>
            <a:r>
              <a:rPr lang="en-US" dirty="0"/>
              <a:t>To ease discovery of outliers, we have plenty of methods in statistics:</a:t>
            </a:r>
          </a:p>
          <a:p>
            <a:pPr marL="457200" indent="-457200">
              <a:buFont typeface="+mj-lt"/>
              <a:buAutoNum type="arabicPeriod"/>
            </a:pPr>
            <a:endParaRPr lang="en-US" dirty="0"/>
          </a:p>
          <a:p>
            <a:pPr marL="457200" indent="-457200">
              <a:buFont typeface="+mj-lt"/>
              <a:buAutoNum type="arabicPeriod"/>
            </a:pPr>
            <a:r>
              <a:rPr lang="en-US" dirty="0"/>
              <a:t>Discover outliers with visualization tools or </a:t>
            </a:r>
            <a:r>
              <a:rPr lang="en-US" b="1" dirty="0"/>
              <a:t>statistical methodologies</a:t>
            </a:r>
          </a:p>
          <a:p>
            <a:pPr marL="1066785" lvl="1" indent="-457200">
              <a:buFont typeface="Arial" panose="020B0604020202020204" pitchFamily="34" charset="0"/>
              <a:buChar char="•"/>
            </a:pPr>
            <a:r>
              <a:rPr lang="en-US" dirty="0"/>
              <a:t>Box plot</a:t>
            </a:r>
          </a:p>
          <a:p>
            <a:pPr marL="1066785" lvl="1" indent="-457200">
              <a:buFont typeface="Arial" panose="020B0604020202020204" pitchFamily="34" charset="0"/>
              <a:buChar char="•"/>
            </a:pPr>
            <a:r>
              <a:rPr lang="en-US" dirty="0"/>
              <a:t>Scatter plot</a:t>
            </a:r>
          </a:p>
          <a:p>
            <a:pPr marL="1066785" lvl="1" indent="-457200">
              <a:buFont typeface="Arial" panose="020B0604020202020204" pitchFamily="34" charset="0"/>
              <a:buChar char="•"/>
            </a:pPr>
            <a:r>
              <a:rPr lang="en-US" dirty="0"/>
              <a:t>Z-score</a:t>
            </a:r>
          </a:p>
          <a:p>
            <a:pPr marL="1066785" lvl="1" indent="-457200">
              <a:buFont typeface="Arial" panose="020B0604020202020204" pitchFamily="34" charset="0"/>
              <a:buChar char="•"/>
            </a:pPr>
            <a:r>
              <a:rPr lang="en-US" dirty="0"/>
              <a:t>IQR score</a:t>
            </a:r>
          </a:p>
        </p:txBody>
      </p:sp>
    </p:spTree>
    <p:extLst>
      <p:ext uri="{BB962C8B-B14F-4D97-AF65-F5344CB8AC3E}">
        <p14:creationId xmlns:p14="http://schemas.microsoft.com/office/powerpoint/2010/main" val="1535262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b="1" dirty="0"/>
              <a:t>Wikipedia</a:t>
            </a:r>
            <a:r>
              <a:rPr lang="en-US" dirty="0"/>
              <a:t>: In descriptive statistics, a box plot is a method for graphically depicting groups of numerical data through their quartiles. Box plots may also have lines extending vertically from boxes (whiskers) indicating variability outside upper and lower quartiles, hence terms box-and-whisker plot and box-and-whisker diagram. Outliers may be plotted as individual points.</a:t>
            </a:r>
          </a:p>
        </p:txBody>
      </p:sp>
    </p:spTree>
    <p:extLst>
      <p:ext uri="{BB962C8B-B14F-4D97-AF65-F5344CB8AC3E}">
        <p14:creationId xmlns:p14="http://schemas.microsoft.com/office/powerpoint/2010/main" val="3717148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r>
              <a:rPr lang="en-US" dirty="0"/>
              <a:t>Definition suggests, that </a:t>
            </a:r>
            <a:r>
              <a:rPr lang="en-US"/>
              <a:t>if there </a:t>
            </a:r>
            <a:r>
              <a:rPr lang="en-US" dirty="0"/>
              <a:t>is an outlier it will plotted as point in</a:t>
            </a:r>
          </a:p>
          <a:p>
            <a:r>
              <a:rPr lang="en-US" dirty="0"/>
              <a:t>boxplot </a:t>
            </a:r>
            <a:r>
              <a:rPr lang="en-US"/>
              <a:t>but other </a:t>
            </a:r>
            <a:r>
              <a:rPr lang="en-US" dirty="0"/>
              <a:t>population will be </a:t>
            </a:r>
            <a:r>
              <a:rPr lang="en-US"/>
              <a:t>grouped together </a:t>
            </a:r>
            <a:r>
              <a:rPr lang="en-US" dirty="0"/>
              <a:t>and display as boxes.</a:t>
            </a:r>
          </a:p>
          <a:p>
            <a:endParaRPr lang="en-US" dirty="0"/>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4162652" y="3318174"/>
            <a:ext cx="3739966" cy="2688926"/>
          </a:xfrm>
          <a:prstGeom prst="rect">
            <a:avLst/>
          </a:prstGeom>
        </p:spPr>
      </p:pic>
    </p:spTree>
    <p:extLst>
      <p:ext uri="{BB962C8B-B14F-4D97-AF65-F5344CB8AC3E}">
        <p14:creationId xmlns:p14="http://schemas.microsoft.com/office/powerpoint/2010/main" val="621924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636912" y="1385167"/>
            <a:ext cx="10972800" cy="1987508"/>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Three points between 10 to 12, these are outliers as there are</a:t>
            </a:r>
          </a:p>
          <a:p>
            <a:r>
              <a:rPr lang="en-US" dirty="0"/>
              <a:t>not included in box of other observation </a:t>
            </a:r>
            <a:r>
              <a:rPr lang="en-US" dirty="0" err="1"/>
              <a:t>i.e</a:t>
            </a:r>
            <a:r>
              <a:rPr lang="en-US" dirty="0"/>
              <a:t> no where near quartiles.</a:t>
            </a:r>
          </a:p>
          <a:p>
            <a:endParaRPr lang="en-US" dirty="0"/>
          </a:p>
          <a:p>
            <a:r>
              <a:rPr lang="en-US" dirty="0"/>
              <a:t>• Here we analyzed </a:t>
            </a:r>
            <a:r>
              <a:rPr lang="en-US" dirty="0" err="1"/>
              <a:t>uni</a:t>
            </a:r>
            <a:r>
              <a:rPr lang="en-US" dirty="0"/>
              <a:t>-variate outlier i.e. we used DIS column only to check outlier.</a:t>
            </a:r>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8203660" y="3372675"/>
            <a:ext cx="3486313" cy="2506557"/>
          </a:xfrm>
          <a:prstGeom prst="rect">
            <a:avLst/>
          </a:prstGeom>
        </p:spPr>
      </p:pic>
    </p:spTree>
    <p:extLst>
      <p:ext uri="{BB962C8B-B14F-4D97-AF65-F5344CB8AC3E}">
        <p14:creationId xmlns:p14="http://schemas.microsoft.com/office/powerpoint/2010/main" val="2298372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 </a:t>
            </a:r>
            <a:r>
              <a:rPr lang="en-US" b="1" dirty="0"/>
              <a:t>scatter plot </a:t>
            </a:r>
            <a:r>
              <a:rPr lang="en-US" dirty="0"/>
              <a:t>, is a type of plot or mathematical diagram using Cartesian coordinates to display values for typically two variables for a set of data. data are displayed as a </a:t>
            </a:r>
            <a:r>
              <a:rPr lang="en-US" b="1" dirty="0"/>
              <a:t>collection of points</a:t>
            </a:r>
            <a:r>
              <a:rPr lang="en-US" dirty="0"/>
              <a:t>, each having value of </a:t>
            </a:r>
            <a:r>
              <a:rPr lang="en-US" b="1" dirty="0"/>
              <a:t>one variable </a:t>
            </a:r>
            <a:r>
              <a:rPr lang="en-US" dirty="0"/>
              <a:t>determining position on </a:t>
            </a:r>
            <a:r>
              <a:rPr lang="en-US" b="1" dirty="0"/>
              <a:t>horizontal </a:t>
            </a:r>
            <a:r>
              <a:rPr lang="en-US" dirty="0"/>
              <a:t>axis and value of </a:t>
            </a:r>
            <a:r>
              <a:rPr lang="en-US" b="1" dirty="0"/>
              <a:t>other variable </a:t>
            </a:r>
            <a:r>
              <a:rPr lang="en-US" dirty="0"/>
              <a:t>determining position on </a:t>
            </a:r>
            <a:r>
              <a:rPr lang="en-US" b="1" dirty="0"/>
              <a:t>vertical </a:t>
            </a:r>
            <a:r>
              <a:rPr lang="en-US" dirty="0"/>
              <a:t>axis.</a:t>
            </a:r>
          </a:p>
        </p:txBody>
      </p:sp>
    </p:spTree>
    <p:extLst>
      <p:ext uri="{BB962C8B-B14F-4D97-AF65-F5344CB8AC3E}">
        <p14:creationId xmlns:p14="http://schemas.microsoft.com/office/powerpoint/2010/main" val="2173989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Definition suggests, scatter plot is collection of points that shows values for two variables.</a:t>
            </a:r>
          </a:p>
          <a:p>
            <a:pPr marL="342900" indent="-342900">
              <a:buFont typeface="Arial" panose="020B0604020202020204" pitchFamily="34" charset="0"/>
              <a:buChar char="•"/>
            </a:pPr>
            <a:r>
              <a:rPr lang="en-US" dirty="0"/>
              <a:t>Most of data points are lying bottom left side but there are points which are far from population like top right corner.</a:t>
            </a:r>
          </a:p>
        </p:txBody>
      </p:sp>
      <p:pic>
        <p:nvPicPr>
          <p:cNvPr id="3" name="Picture 2">
            <a:extLst>
              <a:ext uri="{FF2B5EF4-FFF2-40B4-BE49-F238E27FC236}">
                <a16:creationId xmlns:a16="http://schemas.microsoft.com/office/drawing/2014/main" id="{1EDC2588-6671-4E43-A428-DD3845D76AC5}"/>
              </a:ext>
            </a:extLst>
          </p:cNvPr>
          <p:cNvPicPr>
            <a:picLocks noChangeAspect="1"/>
          </p:cNvPicPr>
          <p:nvPr/>
        </p:nvPicPr>
        <p:blipFill>
          <a:blip r:embed="rId3"/>
          <a:stretch>
            <a:fillRect/>
          </a:stretch>
        </p:blipFill>
        <p:spPr>
          <a:xfrm>
            <a:off x="3844949" y="3726244"/>
            <a:ext cx="4502101" cy="2579767"/>
          </a:xfrm>
          <a:prstGeom prst="rect">
            <a:avLst/>
          </a:prstGeom>
        </p:spPr>
      </p:pic>
    </p:spTree>
    <p:extLst>
      <p:ext uri="{BB962C8B-B14F-4D97-AF65-F5344CB8AC3E}">
        <p14:creationId xmlns:p14="http://schemas.microsoft.com/office/powerpoint/2010/main" val="410136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Features sit between data and models in the ML pipeline.</a:t>
            </a:r>
          </a:p>
          <a:p>
            <a:pPr marL="952485" lvl="1" indent="-342900">
              <a:buFont typeface="Arial" panose="020B0604020202020204" pitchFamily="34" charset="0"/>
              <a:buChar char="•"/>
            </a:pPr>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5AFD26D6-AC75-0E06-4405-590CAC61A7A5}"/>
              </a:ext>
            </a:extLst>
          </p:cNvPr>
          <p:cNvPicPr>
            <a:picLocks noChangeAspect="1"/>
          </p:cNvPicPr>
          <p:nvPr/>
        </p:nvPicPr>
        <p:blipFill>
          <a:blip r:embed="rId3"/>
          <a:stretch>
            <a:fillRect/>
          </a:stretch>
        </p:blipFill>
        <p:spPr>
          <a:xfrm>
            <a:off x="2447010" y="2379527"/>
            <a:ext cx="7297980" cy="2898593"/>
          </a:xfrm>
          <a:prstGeom prst="rect">
            <a:avLst/>
          </a:prstGeom>
        </p:spPr>
      </p:pic>
    </p:spTree>
    <p:extLst>
      <p:ext uri="{BB962C8B-B14F-4D97-AF65-F5344CB8AC3E}">
        <p14:creationId xmlns:p14="http://schemas.microsoft.com/office/powerpoint/2010/main" val="547040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 Deviation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In statistics, </a:t>
            </a:r>
            <a:r>
              <a:rPr lang="en-US" b="1" dirty="0"/>
              <a:t>standard deviation </a:t>
            </a:r>
            <a:r>
              <a:rPr lang="en-US" dirty="0"/>
              <a:t>(</a:t>
            </a:r>
            <a:r>
              <a:rPr lang="en-US" b="1" dirty="0"/>
              <a:t>SD</a:t>
            </a:r>
            <a:r>
              <a:rPr lang="en-US" dirty="0"/>
              <a:t>, also represented by lower case Greek letter sigma </a:t>
            </a:r>
            <a:r>
              <a:rPr lang="en-US" b="1" dirty="0"/>
              <a:t>σ </a:t>
            </a:r>
            <a:r>
              <a:rPr lang="en-US" dirty="0"/>
              <a:t>for population standard deviation or Latin letter s for sample standard deviation) is a measure of amount of variation or dispersion of a set of values.</a:t>
            </a:r>
          </a:p>
          <a:p>
            <a:endParaRPr lang="en-US" dirty="0"/>
          </a:p>
          <a:p>
            <a:r>
              <a:rPr lang="en-US" dirty="0"/>
              <a:t>If a value has a distance to average higher than </a:t>
            </a:r>
            <a:r>
              <a:rPr lang="en-US" b="1" i="1" dirty="0"/>
              <a:t>x * standard deviation</a:t>
            </a:r>
            <a:r>
              <a:rPr lang="en-US" b="1" dirty="0"/>
              <a:t>, </a:t>
            </a:r>
            <a:r>
              <a:rPr lang="en-US" dirty="0"/>
              <a:t>it can be assumed as an outlier. Then what </a:t>
            </a:r>
            <a:r>
              <a:rPr lang="en-US" b="1" dirty="0"/>
              <a:t>x </a:t>
            </a:r>
            <a:r>
              <a:rPr lang="en-US" dirty="0"/>
              <a:t>should be?</a:t>
            </a:r>
          </a:p>
          <a:p>
            <a:endParaRPr lang="en-US" dirty="0"/>
          </a:p>
          <a:p>
            <a:r>
              <a:rPr lang="en-US" dirty="0"/>
              <a:t>Usually, a value between 2-4</a:t>
            </a:r>
          </a:p>
        </p:txBody>
      </p:sp>
    </p:spTree>
    <p:extLst>
      <p:ext uri="{BB962C8B-B14F-4D97-AF65-F5344CB8AC3E}">
        <p14:creationId xmlns:p14="http://schemas.microsoft.com/office/powerpoint/2010/main" val="4101614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t>
            </a:r>
            <a:r>
              <a:rPr lang="en-US" b="1" dirty="0"/>
              <a:t>Z-score </a:t>
            </a:r>
            <a:r>
              <a:rPr lang="en-US" dirty="0"/>
              <a:t>is signed number of standard deviations by which value of an observation or data point is above mean value of what is being observed or measured.</a:t>
            </a:r>
          </a:p>
          <a:p>
            <a:endParaRPr lang="en-US" dirty="0"/>
          </a:p>
          <a:p>
            <a:r>
              <a:rPr lang="en-US" dirty="0"/>
              <a:t>Intuition: describe any data point by finding their relationship with Standard Deviation and Mean of group of data points. </a:t>
            </a:r>
          </a:p>
          <a:p>
            <a:r>
              <a:rPr lang="en-US" dirty="0"/>
              <a:t>	Z-score is finding distribution of data where mean is 0 and standard deviation is 1 i.e. normal distribution.</a:t>
            </a:r>
          </a:p>
        </p:txBody>
      </p:sp>
    </p:spTree>
    <p:extLst>
      <p:ext uri="{BB962C8B-B14F-4D97-AF65-F5344CB8AC3E}">
        <p14:creationId xmlns:p14="http://schemas.microsoft.com/office/powerpoint/2010/main" val="198849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While calculating Z-score we re-scale and center data and look for data points which are too far from zero. These data points which are way too far from zero will be treated as outliers. In most of cases a threshold of 3 or -3 is used </a:t>
            </a:r>
            <a:r>
              <a:rPr lang="en-US" dirty="0" err="1"/>
              <a:t>i.e</a:t>
            </a:r>
            <a:r>
              <a:rPr lang="en-US" dirty="0"/>
              <a:t> if </a:t>
            </a:r>
            <a:r>
              <a:rPr lang="en-US" dirty="0" err="1"/>
              <a:t>Zscore</a:t>
            </a:r>
            <a:r>
              <a:rPr lang="en-US" dirty="0"/>
              <a:t> value is greater than or less than 3 or -3 respectively, that data point will be identified as outliers.</a:t>
            </a:r>
          </a:p>
        </p:txBody>
      </p:sp>
      <p:pic>
        <p:nvPicPr>
          <p:cNvPr id="4" name="Picture 3">
            <a:extLst>
              <a:ext uri="{FF2B5EF4-FFF2-40B4-BE49-F238E27FC236}">
                <a16:creationId xmlns:a16="http://schemas.microsoft.com/office/drawing/2014/main" id="{6F4178FA-C796-4577-A626-7323C898A84C}"/>
              </a:ext>
            </a:extLst>
          </p:cNvPr>
          <p:cNvPicPr>
            <a:picLocks noChangeAspect="1"/>
          </p:cNvPicPr>
          <p:nvPr/>
        </p:nvPicPr>
        <p:blipFill>
          <a:blip r:embed="rId3"/>
          <a:stretch>
            <a:fillRect/>
          </a:stretch>
        </p:blipFill>
        <p:spPr>
          <a:xfrm>
            <a:off x="8023708" y="3947513"/>
            <a:ext cx="2586321" cy="2112388"/>
          </a:xfrm>
          <a:prstGeom prst="rect">
            <a:avLst/>
          </a:prstGeom>
        </p:spPr>
      </p:pic>
    </p:spTree>
    <p:extLst>
      <p:ext uri="{BB962C8B-B14F-4D97-AF65-F5344CB8AC3E}">
        <p14:creationId xmlns:p14="http://schemas.microsoft.com/office/powerpoint/2010/main" val="3356716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p>
        </p:txBody>
      </p:sp>
      <p:pic>
        <p:nvPicPr>
          <p:cNvPr id="4" name="Picture 6" descr="Normal Distribution and z Scores Explained - Introductory Statistics -  YouTube">
            <a:extLst>
              <a:ext uri="{FF2B5EF4-FFF2-40B4-BE49-F238E27FC236}">
                <a16:creationId xmlns:a16="http://schemas.microsoft.com/office/drawing/2014/main" id="{B94547E5-8750-4860-84C3-B9014CF31E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17" t="7925" r="9207" b="4148"/>
          <a:stretch/>
        </p:blipFill>
        <p:spPr bwMode="auto">
          <a:xfrm>
            <a:off x="2021840" y="1491820"/>
            <a:ext cx="8422640" cy="50817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624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IQR Score</a:t>
            </a:r>
            <a:endParaRPr sz="4000" b="1" dirty="0">
              <a:solidFill>
                <a:srgbClr val="E46102"/>
              </a:solidFill>
            </a:endParaRPr>
          </a:p>
        </p:txBody>
      </p:sp>
      <p:sp>
        <p:nvSpPr>
          <p:cNvPr id="96" name="Google Shape;96;p14"/>
          <p:cNvSpPr txBox="1"/>
          <p:nvPr/>
        </p:nvSpPr>
        <p:spPr>
          <a:xfrm>
            <a:off x="563203" y="1691400"/>
            <a:ext cx="53448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000" dirty="0"/>
              <a:t>Wikipedia: </a:t>
            </a:r>
            <a:r>
              <a:rPr lang="en-US" sz="2000" b="1" dirty="0"/>
              <a:t>interquartile range </a:t>
            </a:r>
            <a:r>
              <a:rPr lang="en-US" sz="2000" dirty="0"/>
              <a:t>(</a:t>
            </a:r>
            <a:r>
              <a:rPr lang="en-US" sz="2000" b="1" dirty="0"/>
              <a:t>IQR</a:t>
            </a:r>
            <a:r>
              <a:rPr lang="en-US" sz="2000" dirty="0"/>
              <a:t>), also called </a:t>
            </a:r>
            <a:r>
              <a:rPr lang="en-US" sz="2000" b="1" dirty="0" err="1"/>
              <a:t>midspread</a:t>
            </a:r>
            <a:r>
              <a:rPr lang="en-US" sz="2000" b="1" dirty="0"/>
              <a:t> </a:t>
            </a:r>
            <a:r>
              <a:rPr lang="en-US" sz="2000" dirty="0"/>
              <a:t>or </a:t>
            </a:r>
            <a:r>
              <a:rPr lang="en-US" sz="2000" b="1" dirty="0"/>
              <a:t>middle 50%</a:t>
            </a:r>
            <a:r>
              <a:rPr lang="en-US" sz="2000" dirty="0"/>
              <a:t>, or technically </a:t>
            </a:r>
            <a:r>
              <a:rPr lang="en-US" sz="2000" b="1" dirty="0"/>
              <a:t>H-spread</a:t>
            </a:r>
            <a:r>
              <a:rPr lang="en-US" sz="2000" dirty="0"/>
              <a:t>, is a measure of statistical dispersion, being equal to difference between 75th and 25th percentiles, or between upper and lower quartiles, </a:t>
            </a:r>
          </a:p>
          <a:p>
            <a:pPr lvl="1"/>
            <a:r>
              <a:rPr lang="en-US" sz="2000" b="1" dirty="0"/>
              <a:t>IQR = Q3 − Q1.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Measure of dispersion similar to standard deviation or variance, but is much more robust against outliers.</a:t>
            </a:r>
          </a:p>
        </p:txBody>
      </p:sp>
      <p:pic>
        <p:nvPicPr>
          <p:cNvPr id="12290" name="Picture 2" descr="Interquartile range - Wikipedia">
            <a:extLst>
              <a:ext uri="{FF2B5EF4-FFF2-40B4-BE49-F238E27FC236}">
                <a16:creationId xmlns:a16="http://schemas.microsoft.com/office/drawing/2014/main" id="{FA640CD9-F8A5-4B40-9044-0EA9BE74D96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99647" y="1057593"/>
            <a:ext cx="4878350" cy="5317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77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Percentiles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assume a certain percent of value from top or the</a:t>
            </a:r>
          </a:p>
          <a:p>
            <a:r>
              <a:rPr lang="en-US" dirty="0"/>
              <a:t>bottom as an outlier.</a:t>
            </a:r>
          </a:p>
          <a:p>
            <a:endParaRPr lang="en-US" dirty="0"/>
          </a:p>
          <a:p>
            <a:pPr marL="342900" indent="-342900">
              <a:buFont typeface="Arial" panose="020B0604020202020204" pitchFamily="34" charset="0"/>
              <a:buChar char="•"/>
            </a:pPr>
            <a:r>
              <a:rPr lang="en-US" dirty="0"/>
              <a:t>A common mistake is using percentiles according to range</a:t>
            </a:r>
          </a:p>
          <a:p>
            <a:r>
              <a:rPr lang="en-US" dirty="0"/>
              <a:t>of data</a:t>
            </a:r>
          </a:p>
          <a:p>
            <a:pPr marL="342900" indent="-342900">
              <a:buFont typeface="Arial" panose="020B0604020202020204" pitchFamily="34" charset="0"/>
              <a:buChar char="•"/>
            </a:pPr>
            <a:r>
              <a:rPr lang="en-US" dirty="0"/>
              <a:t>e.g., if data ranges from </a:t>
            </a:r>
            <a:r>
              <a:rPr lang="en-US" b="1" dirty="0"/>
              <a:t>0 </a:t>
            </a:r>
            <a:r>
              <a:rPr lang="en-US" dirty="0"/>
              <a:t>to </a:t>
            </a:r>
            <a:r>
              <a:rPr lang="en-US" b="1" dirty="0"/>
              <a:t>100; </a:t>
            </a:r>
            <a:r>
              <a:rPr lang="en-US" dirty="0"/>
              <a:t>top </a:t>
            </a:r>
            <a:r>
              <a:rPr lang="en-US" b="1" dirty="0"/>
              <a:t>5% </a:t>
            </a:r>
            <a:r>
              <a:rPr lang="en-US" dirty="0"/>
              <a:t>is not values between </a:t>
            </a:r>
            <a:r>
              <a:rPr lang="en-US" b="1" dirty="0"/>
              <a:t>96 </a:t>
            </a:r>
            <a:r>
              <a:rPr lang="en-US" dirty="0"/>
              <a:t>and </a:t>
            </a:r>
            <a:r>
              <a:rPr lang="en-US" b="1" dirty="0"/>
              <a:t>100</a:t>
            </a:r>
            <a:r>
              <a:rPr lang="en-US" dirty="0"/>
              <a:t>. </a:t>
            </a:r>
          </a:p>
          <a:p>
            <a:pPr marL="342900" indent="-342900">
              <a:buFont typeface="Arial" panose="020B0604020202020204" pitchFamily="34" charset="0"/>
              <a:buChar char="•"/>
            </a:pPr>
            <a:r>
              <a:rPr lang="en-US" dirty="0"/>
              <a:t>Top </a:t>
            </a:r>
            <a:r>
              <a:rPr lang="en-US" b="1" dirty="0"/>
              <a:t>5% </a:t>
            </a:r>
            <a:r>
              <a:rPr lang="en-US" dirty="0"/>
              <a:t>means values that are out of </a:t>
            </a:r>
            <a:r>
              <a:rPr lang="en-US" b="1" dirty="0"/>
              <a:t>95th </a:t>
            </a:r>
            <a:r>
              <a:rPr lang="en-US" dirty="0"/>
              <a:t>percentile of data.</a:t>
            </a:r>
          </a:p>
        </p:txBody>
      </p:sp>
    </p:spTree>
    <p:extLst>
      <p:ext uri="{BB962C8B-B14F-4D97-AF65-F5344CB8AC3E}">
        <p14:creationId xmlns:p14="http://schemas.microsoft.com/office/powerpoint/2010/main" val="1826786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Handling Outliers</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b="1" dirty="0"/>
              <a:t>An Outlier Dilemma: Drop or Cap</a:t>
            </a:r>
          </a:p>
          <a:p>
            <a:endParaRPr lang="en-US" b="1" dirty="0"/>
          </a:p>
          <a:p>
            <a:pPr marL="342900" indent="-342900">
              <a:buFont typeface="Arial" panose="020B0604020202020204" pitchFamily="34" charset="0"/>
              <a:buChar char="•"/>
            </a:pPr>
            <a:r>
              <a:rPr lang="en-US" b="1" dirty="0"/>
              <a:t>Correcting</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Removing</a:t>
            </a:r>
          </a:p>
          <a:p>
            <a:endParaRPr lang="en-US" b="1" dirty="0"/>
          </a:p>
          <a:p>
            <a:pPr marL="952485" lvl="1" indent="-342900">
              <a:buFont typeface="Arial" panose="020B0604020202020204" pitchFamily="34" charset="0"/>
              <a:buChar char="•"/>
            </a:pPr>
            <a:r>
              <a:rPr lang="en-US" dirty="0"/>
              <a:t>Z-score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IQR Score</a:t>
            </a:r>
            <a:endParaRPr lang="en-US" b="1" dirty="0"/>
          </a:p>
          <a:p>
            <a:pPr marL="3390824" lvl="5"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6A024EE-EA8C-4426-B0A6-F3A6485FA8AB}"/>
              </a:ext>
            </a:extLst>
          </p:cNvPr>
          <p:cNvPicPr>
            <a:picLocks noChangeAspect="1"/>
          </p:cNvPicPr>
          <p:nvPr/>
        </p:nvPicPr>
        <p:blipFill>
          <a:blip r:embed="rId3"/>
          <a:stretch>
            <a:fillRect/>
          </a:stretch>
        </p:blipFill>
        <p:spPr>
          <a:xfrm>
            <a:off x="3119373" y="2394371"/>
            <a:ext cx="5839705" cy="1488512"/>
          </a:xfrm>
          <a:prstGeom prst="rect">
            <a:avLst/>
          </a:prstGeom>
        </p:spPr>
      </p:pic>
      <p:pic>
        <p:nvPicPr>
          <p:cNvPr id="3" name="Picture 2">
            <a:extLst>
              <a:ext uri="{FF2B5EF4-FFF2-40B4-BE49-F238E27FC236}">
                <a16:creationId xmlns:a16="http://schemas.microsoft.com/office/drawing/2014/main" id="{A0489F46-EECA-45EA-BAB3-C0C25BDD59ED}"/>
              </a:ext>
            </a:extLst>
          </p:cNvPr>
          <p:cNvPicPr>
            <a:picLocks noChangeAspect="1"/>
          </p:cNvPicPr>
          <p:nvPr/>
        </p:nvPicPr>
        <p:blipFill>
          <a:blip r:embed="rId4"/>
          <a:stretch>
            <a:fillRect/>
          </a:stretch>
        </p:blipFill>
        <p:spPr>
          <a:xfrm>
            <a:off x="3340494" y="4644256"/>
            <a:ext cx="5726157" cy="647180"/>
          </a:xfrm>
          <a:prstGeom prst="rect">
            <a:avLst/>
          </a:prstGeom>
        </p:spPr>
      </p:pic>
      <p:pic>
        <p:nvPicPr>
          <p:cNvPr id="4" name="Picture 3">
            <a:extLst>
              <a:ext uri="{FF2B5EF4-FFF2-40B4-BE49-F238E27FC236}">
                <a16:creationId xmlns:a16="http://schemas.microsoft.com/office/drawing/2014/main" id="{4EC0835E-F79C-4374-ABE7-95674779AE6F}"/>
              </a:ext>
            </a:extLst>
          </p:cNvPr>
          <p:cNvPicPr>
            <a:picLocks noChangeAspect="1"/>
          </p:cNvPicPr>
          <p:nvPr/>
        </p:nvPicPr>
        <p:blipFill>
          <a:blip r:embed="rId5"/>
          <a:stretch>
            <a:fillRect/>
          </a:stretch>
        </p:blipFill>
        <p:spPr>
          <a:xfrm>
            <a:off x="3460021" y="5464156"/>
            <a:ext cx="5499057" cy="1027397"/>
          </a:xfrm>
          <a:prstGeom prst="rect">
            <a:avLst/>
          </a:prstGeom>
        </p:spPr>
      </p:pic>
    </p:spTree>
    <p:extLst>
      <p:ext uri="{BB962C8B-B14F-4D97-AF65-F5344CB8AC3E}">
        <p14:creationId xmlns:p14="http://schemas.microsoft.com/office/powerpoint/2010/main" val="842322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Binning – can be applied on both categorical and numerical data</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dirty="0"/>
              <a:t>Example</a:t>
            </a:r>
          </a:p>
        </p:txBody>
      </p:sp>
      <p:pic>
        <p:nvPicPr>
          <p:cNvPr id="5" name="Picture 4">
            <a:extLst>
              <a:ext uri="{FF2B5EF4-FFF2-40B4-BE49-F238E27FC236}">
                <a16:creationId xmlns:a16="http://schemas.microsoft.com/office/drawing/2014/main" id="{251AD3C0-8FD8-4971-8195-D9DF4DD2DF18}"/>
              </a:ext>
            </a:extLst>
          </p:cNvPr>
          <p:cNvPicPr>
            <a:picLocks noChangeAspect="1"/>
          </p:cNvPicPr>
          <p:nvPr/>
        </p:nvPicPr>
        <p:blipFill>
          <a:blip r:embed="rId3"/>
          <a:stretch>
            <a:fillRect/>
          </a:stretch>
        </p:blipFill>
        <p:spPr>
          <a:xfrm>
            <a:off x="4047119" y="2112950"/>
            <a:ext cx="4798801" cy="1717700"/>
          </a:xfrm>
          <a:prstGeom prst="rect">
            <a:avLst/>
          </a:prstGeom>
        </p:spPr>
      </p:pic>
      <p:pic>
        <p:nvPicPr>
          <p:cNvPr id="6" name="Picture 5">
            <a:extLst>
              <a:ext uri="{FF2B5EF4-FFF2-40B4-BE49-F238E27FC236}">
                <a16:creationId xmlns:a16="http://schemas.microsoft.com/office/drawing/2014/main" id="{8EEF180D-F717-440A-88F8-A0BEC34E4F1B}"/>
              </a:ext>
            </a:extLst>
          </p:cNvPr>
          <p:cNvPicPr>
            <a:picLocks noChangeAspect="1"/>
          </p:cNvPicPr>
          <p:nvPr/>
        </p:nvPicPr>
        <p:blipFill>
          <a:blip r:embed="rId4"/>
          <a:stretch>
            <a:fillRect/>
          </a:stretch>
        </p:blipFill>
        <p:spPr>
          <a:xfrm>
            <a:off x="1903189" y="4153306"/>
            <a:ext cx="4656901" cy="2290267"/>
          </a:xfrm>
          <a:prstGeom prst="rect">
            <a:avLst/>
          </a:prstGeom>
        </p:spPr>
      </p:pic>
    </p:spTree>
    <p:extLst>
      <p:ext uri="{BB962C8B-B14F-4D97-AF65-F5344CB8AC3E}">
        <p14:creationId xmlns:p14="http://schemas.microsoft.com/office/powerpoint/2010/main" val="3323792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dirty="0"/>
              <a:t>Motivation: make model more </a:t>
            </a:r>
            <a:r>
              <a:rPr lang="en-US" b="1" dirty="0"/>
              <a:t>robust </a:t>
            </a:r>
            <a:r>
              <a:rPr lang="en-US" dirty="0"/>
              <a:t>and prevent </a:t>
            </a:r>
            <a:r>
              <a:rPr lang="en-US" b="1" dirty="0"/>
              <a:t>overfitting</a:t>
            </a:r>
          </a:p>
          <a:p>
            <a:endParaRPr lang="en-US" b="1" dirty="0"/>
          </a:p>
          <a:p>
            <a:pPr marL="342900" indent="-342900">
              <a:buFont typeface="Arial" panose="020B0604020202020204" pitchFamily="34" charset="0"/>
              <a:buChar char="•"/>
            </a:pPr>
            <a:r>
              <a:rPr lang="en-US" dirty="0"/>
              <a:t>Has a cost to performance.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 Trade-off between </a:t>
            </a:r>
            <a:r>
              <a:rPr lang="en-US" b="1" dirty="0"/>
              <a:t>performance </a:t>
            </a:r>
            <a:r>
              <a:rPr lang="en-US" dirty="0"/>
              <a:t>and </a:t>
            </a:r>
            <a:r>
              <a:rPr lang="en-US" b="1" dirty="0"/>
              <a:t>overfitting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u="sng" dirty="0"/>
              <a:t>Numerical binning</a:t>
            </a:r>
            <a:r>
              <a:rPr lang="en-US" dirty="0"/>
              <a:t>: binning might be redundant due to its effect on model</a:t>
            </a:r>
          </a:p>
          <a:p>
            <a:r>
              <a:rPr lang="en-US" dirty="0"/>
              <a:t>performance.</a:t>
            </a:r>
          </a:p>
          <a:p>
            <a:endParaRPr lang="en-US" dirty="0"/>
          </a:p>
          <a:p>
            <a:r>
              <a:rPr lang="en-US" dirty="0"/>
              <a:t>• </a:t>
            </a:r>
            <a:r>
              <a:rPr lang="en-US" u="sng" dirty="0"/>
              <a:t>Categorical binning</a:t>
            </a:r>
            <a:r>
              <a:rPr lang="en-US" dirty="0"/>
              <a:t>: labels with low frequencies </a:t>
            </a:r>
            <a:r>
              <a:rPr lang="en-US" i="1" dirty="0"/>
              <a:t>may</a:t>
            </a:r>
            <a:r>
              <a:rPr lang="en-US" dirty="0"/>
              <a:t> affect robustness negatively. </a:t>
            </a:r>
          </a:p>
          <a:p>
            <a:r>
              <a:rPr lang="en-US" dirty="0"/>
              <a:t>	Assigning a general category to these less frequent values helps to keep robustness of model.</a:t>
            </a:r>
          </a:p>
        </p:txBody>
      </p:sp>
    </p:spTree>
    <p:extLst>
      <p:ext uri="{BB962C8B-B14F-4D97-AF65-F5344CB8AC3E}">
        <p14:creationId xmlns:p14="http://schemas.microsoft.com/office/powerpoint/2010/main" val="2676758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96672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9676" y="1218604"/>
            <a:ext cx="9942783" cy="4724995"/>
          </a:xfrm>
          <a:prstGeom prst="rect">
            <a:avLst/>
          </a:prstGeom>
          <a:noFill/>
          <a:ln>
            <a:noFill/>
          </a:ln>
        </p:spPr>
        <p:txBody>
          <a:bodyPr spcFirstLastPara="1" wrap="square" lIns="121900" tIns="121900" rIns="121900" bIns="121900" anchor="t" anchorCtr="0">
            <a:noAutofit/>
          </a:bodyPr>
          <a:lstStyle/>
          <a:p>
            <a:r>
              <a:rPr lang="en-US" sz="3200" dirty="0"/>
              <a:t>What is </a:t>
            </a:r>
            <a:r>
              <a:rPr lang="en-US" sz="3200" b="1" dirty="0"/>
              <a:t>Not </a:t>
            </a:r>
            <a:r>
              <a:rPr lang="en-US" sz="3200" dirty="0"/>
              <a:t>Feature Engineering</a:t>
            </a:r>
          </a:p>
          <a:p>
            <a:pPr marL="457200" indent="-457200">
              <a:buFont typeface="Arial" panose="020B0604020202020204" pitchFamily="34" charset="0"/>
              <a:buChar char="•"/>
            </a:pPr>
            <a:r>
              <a:rPr lang="en-US" sz="3200" dirty="0"/>
              <a:t>data collection</a:t>
            </a:r>
          </a:p>
          <a:p>
            <a:pPr marL="457200" indent="-457200">
              <a:buFont typeface="Arial" panose="020B0604020202020204" pitchFamily="34" charset="0"/>
              <a:buChar char="•"/>
            </a:pPr>
            <a:r>
              <a:rPr lang="en-US" sz="3200" dirty="0"/>
              <a:t>creating target variable</a:t>
            </a:r>
          </a:p>
          <a:p>
            <a:pPr marL="457200" indent="-457200">
              <a:buFont typeface="Arial" panose="020B0604020202020204" pitchFamily="34" charset="0"/>
              <a:buChar char="•"/>
            </a:pPr>
            <a:r>
              <a:rPr lang="en-US" sz="3200" dirty="0"/>
              <a:t>removing duplicates</a:t>
            </a:r>
          </a:p>
          <a:p>
            <a:pPr marL="457200" indent="-457200">
              <a:buFont typeface="Arial" panose="020B0604020202020204" pitchFamily="34" charset="0"/>
              <a:buChar char="•"/>
            </a:pPr>
            <a:r>
              <a:rPr lang="en-US" sz="3200" dirty="0"/>
              <a:t>fixing mislabeled classes.</a:t>
            </a:r>
          </a:p>
        </p:txBody>
      </p:sp>
    </p:spTree>
    <p:extLst>
      <p:ext uri="{BB962C8B-B14F-4D97-AF65-F5344CB8AC3E}">
        <p14:creationId xmlns:p14="http://schemas.microsoft.com/office/powerpoint/2010/main" val="1220353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3675055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Pre-req to apply log transformation - Data should be only positive, lest error</a:t>
            </a:r>
          </a:p>
          <a:p>
            <a:pPr marL="952485" lvl="1" indent="-342900">
              <a:buFont typeface="Arial" panose="020B0604020202020204" pitchFamily="34" charset="0"/>
              <a:buChar char="•"/>
            </a:pPr>
            <a:r>
              <a:rPr lang="en-US" dirty="0"/>
              <a:t>You can add 1 to make data positive across the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C7DF0952-41FC-4D0E-A7CA-29E23C81E7AB}"/>
              </a:ext>
            </a:extLst>
          </p:cNvPr>
          <p:cNvPicPr>
            <a:picLocks noChangeAspect="1"/>
          </p:cNvPicPr>
          <p:nvPr/>
        </p:nvPicPr>
        <p:blipFill>
          <a:blip r:embed="rId3"/>
          <a:stretch>
            <a:fillRect/>
          </a:stretch>
        </p:blipFill>
        <p:spPr>
          <a:xfrm>
            <a:off x="2626361" y="3102536"/>
            <a:ext cx="5580220" cy="3403943"/>
          </a:xfrm>
          <a:prstGeom prst="rect">
            <a:avLst/>
          </a:prstGeom>
        </p:spPr>
      </p:pic>
    </p:spTree>
    <p:extLst>
      <p:ext uri="{BB962C8B-B14F-4D97-AF65-F5344CB8AC3E}">
        <p14:creationId xmlns:p14="http://schemas.microsoft.com/office/powerpoint/2010/main" val="1492865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3484879"/>
            <a:ext cx="10660981" cy="2403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Tidy data: dataset where each row is an instance, each column is a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Datasets that are not tidy can use groupings. Like transactions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Decide aggregation function </a:t>
            </a:r>
          </a:p>
        </p:txBody>
      </p:sp>
      <p:pic>
        <p:nvPicPr>
          <p:cNvPr id="2" name="Picture 1">
            <a:extLst>
              <a:ext uri="{FF2B5EF4-FFF2-40B4-BE49-F238E27FC236}">
                <a16:creationId xmlns:a16="http://schemas.microsoft.com/office/drawing/2014/main" id="{EEA351E6-280D-4676-9A72-56442E489D37}"/>
              </a:ext>
            </a:extLst>
          </p:cNvPr>
          <p:cNvPicPr>
            <a:picLocks noChangeAspect="1"/>
          </p:cNvPicPr>
          <p:nvPr/>
        </p:nvPicPr>
        <p:blipFill>
          <a:blip r:embed="rId3"/>
          <a:stretch>
            <a:fillRect/>
          </a:stretch>
        </p:blipFill>
        <p:spPr>
          <a:xfrm>
            <a:off x="3099536" y="1549401"/>
            <a:ext cx="5992928" cy="1744724"/>
          </a:xfrm>
          <a:prstGeom prst="rect">
            <a:avLst/>
          </a:prstGeom>
        </p:spPr>
      </p:pic>
    </p:spTree>
    <p:extLst>
      <p:ext uri="{BB962C8B-B14F-4D97-AF65-F5344CB8AC3E}">
        <p14:creationId xmlns:p14="http://schemas.microsoft.com/office/powerpoint/2010/main" val="4162832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Aggregating </a:t>
            </a:r>
            <a:r>
              <a:rPr lang="en-US" b="1" dirty="0">
                <a:latin typeface="HelveticaNeue-Bold"/>
              </a:rPr>
              <a:t>categorical columns</a:t>
            </a:r>
            <a:r>
              <a:rPr lang="en-US" dirty="0">
                <a:latin typeface="HelveticaNeue"/>
              </a:rPr>
              <a:t>:</a:t>
            </a:r>
          </a:p>
          <a:p>
            <a:pPr marL="342900" indent="-342900">
              <a:buFont typeface="Arial" panose="020B0604020202020204" pitchFamily="34" charset="0"/>
              <a:buChar char="•"/>
            </a:pPr>
            <a:r>
              <a:rPr lang="en-US" dirty="0">
                <a:latin typeface="HelveticaNeue"/>
              </a:rPr>
              <a:t>Highest frequency: the </a:t>
            </a:r>
            <a:r>
              <a:rPr lang="en-US" b="1" dirty="0">
                <a:latin typeface="HelveticaNeue-Bold"/>
              </a:rPr>
              <a:t>max </a:t>
            </a:r>
            <a:r>
              <a:rPr lang="en-US" dirty="0">
                <a:latin typeface="HelveticaNeue"/>
              </a:rPr>
              <a:t>operation for categorical columns</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Make a Pivot table: This would be a good option if you aim to go beyond binary flag columns and merge multiple features into aggregated features, which are more informative.</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Apply one-hot encoding</a:t>
            </a:r>
            <a:endParaRPr lang="en-US" dirty="0"/>
          </a:p>
        </p:txBody>
      </p:sp>
      <p:pic>
        <p:nvPicPr>
          <p:cNvPr id="2" name="Picture 1">
            <a:extLst>
              <a:ext uri="{FF2B5EF4-FFF2-40B4-BE49-F238E27FC236}">
                <a16:creationId xmlns:a16="http://schemas.microsoft.com/office/drawing/2014/main" id="{D45093BB-9DE2-4E42-8DD3-FF315D306149}"/>
              </a:ext>
            </a:extLst>
          </p:cNvPr>
          <p:cNvPicPr>
            <a:picLocks noChangeAspect="1"/>
          </p:cNvPicPr>
          <p:nvPr/>
        </p:nvPicPr>
        <p:blipFill rotWithShape="1">
          <a:blip r:embed="rId3"/>
          <a:srcRect l="1734" t="22881" r="10949" b="13310"/>
          <a:stretch/>
        </p:blipFill>
        <p:spPr>
          <a:xfrm>
            <a:off x="2532888" y="2692400"/>
            <a:ext cx="5661152" cy="568960"/>
          </a:xfrm>
          <a:prstGeom prst="rect">
            <a:avLst/>
          </a:prstGeom>
        </p:spPr>
      </p:pic>
      <p:pic>
        <p:nvPicPr>
          <p:cNvPr id="3" name="Picture 2">
            <a:extLst>
              <a:ext uri="{FF2B5EF4-FFF2-40B4-BE49-F238E27FC236}">
                <a16:creationId xmlns:a16="http://schemas.microsoft.com/office/drawing/2014/main" id="{8A2A418C-6048-4FEE-9809-5DB17D413B5E}"/>
              </a:ext>
            </a:extLst>
          </p:cNvPr>
          <p:cNvPicPr>
            <a:picLocks noChangeAspect="1"/>
          </p:cNvPicPr>
          <p:nvPr/>
        </p:nvPicPr>
        <p:blipFill>
          <a:blip r:embed="rId4"/>
          <a:stretch>
            <a:fillRect/>
          </a:stretch>
        </p:blipFill>
        <p:spPr>
          <a:xfrm>
            <a:off x="6610417" y="4393360"/>
            <a:ext cx="4708501" cy="1698400"/>
          </a:xfrm>
          <a:prstGeom prst="rect">
            <a:avLst/>
          </a:prstGeom>
        </p:spPr>
      </p:pic>
    </p:spTree>
    <p:extLst>
      <p:ext uri="{BB962C8B-B14F-4D97-AF65-F5344CB8AC3E}">
        <p14:creationId xmlns:p14="http://schemas.microsoft.com/office/powerpoint/2010/main" val="3804649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Numerical columns are mostly grouped using:</a:t>
            </a:r>
          </a:p>
          <a:p>
            <a:r>
              <a:rPr lang="en-US" sz="3500" dirty="0">
                <a:latin typeface="HelveticaNeue"/>
              </a:rPr>
              <a:t>• </a:t>
            </a:r>
            <a:r>
              <a:rPr lang="en-US" dirty="0">
                <a:latin typeface="HelveticaNeue"/>
              </a:rPr>
              <a:t>Sum</a:t>
            </a:r>
          </a:p>
          <a:p>
            <a:r>
              <a:rPr lang="en-US" sz="3500" dirty="0">
                <a:latin typeface="HelveticaNeue"/>
              </a:rPr>
              <a:t>• </a:t>
            </a:r>
            <a:r>
              <a:rPr lang="en-US" dirty="0">
                <a:latin typeface="HelveticaNeue"/>
              </a:rPr>
              <a:t>Mean</a:t>
            </a:r>
            <a:endParaRPr lang="en-US" dirty="0"/>
          </a:p>
        </p:txBody>
      </p:sp>
      <p:pic>
        <p:nvPicPr>
          <p:cNvPr id="3" name="Picture 2">
            <a:extLst>
              <a:ext uri="{FF2B5EF4-FFF2-40B4-BE49-F238E27FC236}">
                <a16:creationId xmlns:a16="http://schemas.microsoft.com/office/drawing/2014/main" id="{3F632CE1-4DA9-4020-A926-C6E381DD1CA8}"/>
              </a:ext>
            </a:extLst>
          </p:cNvPr>
          <p:cNvPicPr>
            <a:picLocks noChangeAspect="1"/>
          </p:cNvPicPr>
          <p:nvPr/>
        </p:nvPicPr>
        <p:blipFill>
          <a:blip r:embed="rId3"/>
          <a:stretch>
            <a:fillRect/>
          </a:stretch>
        </p:blipFill>
        <p:spPr>
          <a:xfrm>
            <a:off x="2620843" y="3264403"/>
            <a:ext cx="7032967" cy="2399797"/>
          </a:xfrm>
          <a:prstGeom prst="rect">
            <a:avLst/>
          </a:prstGeom>
        </p:spPr>
      </p:pic>
    </p:spTree>
    <p:extLst>
      <p:ext uri="{BB962C8B-B14F-4D97-AF65-F5344CB8AC3E}">
        <p14:creationId xmlns:p14="http://schemas.microsoft.com/office/powerpoint/2010/main" val="2814150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Splitting</a:t>
            </a:r>
            <a:endParaRPr sz="4000" b="1" dirty="0">
              <a:solidFill>
                <a:srgbClr val="E46102"/>
              </a:solidFill>
            </a:endParaRPr>
          </a:p>
        </p:txBody>
      </p:sp>
      <p:sp>
        <p:nvSpPr>
          <p:cNvPr id="96" name="Google Shape;96;p14"/>
          <p:cNvSpPr txBox="1"/>
          <p:nvPr/>
        </p:nvSpPr>
        <p:spPr>
          <a:xfrm>
            <a:off x="873083" y="1712171"/>
            <a:ext cx="52940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Usually, dataset violates tidy data principles</a:t>
            </a:r>
          </a:p>
          <a:p>
            <a:pPr marL="342900" indent="-342900">
              <a:buFont typeface="Arial" panose="020B0604020202020204" pitchFamily="34" charset="0"/>
              <a:buChar char="•"/>
            </a:pPr>
            <a:r>
              <a:rPr lang="en-US" b="1" dirty="0"/>
              <a:t>Split </a:t>
            </a:r>
            <a:r>
              <a:rPr lang="en-US" dirty="0"/>
              <a:t>function is a good option, </a:t>
            </a:r>
          </a:p>
          <a:p>
            <a:pPr marL="952485" lvl="1" indent="-342900">
              <a:buFont typeface="Arial" panose="020B0604020202020204" pitchFamily="34" charset="0"/>
              <a:buChar char="•"/>
            </a:pPr>
            <a:r>
              <a:rPr lang="en-US" dirty="0"/>
              <a:t>however, there is no one way of splitting features</a:t>
            </a:r>
          </a:p>
        </p:txBody>
      </p:sp>
      <p:pic>
        <p:nvPicPr>
          <p:cNvPr id="2" name="Picture 1">
            <a:extLst>
              <a:ext uri="{FF2B5EF4-FFF2-40B4-BE49-F238E27FC236}">
                <a16:creationId xmlns:a16="http://schemas.microsoft.com/office/drawing/2014/main" id="{E5271760-8414-45F8-BCA4-9CB171F41D68}"/>
              </a:ext>
            </a:extLst>
          </p:cNvPr>
          <p:cNvPicPr>
            <a:picLocks noChangeAspect="1"/>
          </p:cNvPicPr>
          <p:nvPr/>
        </p:nvPicPr>
        <p:blipFill rotWithShape="1">
          <a:blip r:embed="rId3"/>
          <a:srcRect r="31910" b="3581"/>
          <a:stretch/>
        </p:blipFill>
        <p:spPr>
          <a:xfrm>
            <a:off x="6568537" y="1584500"/>
            <a:ext cx="4643024" cy="4491180"/>
          </a:xfrm>
          <a:prstGeom prst="rect">
            <a:avLst/>
          </a:prstGeom>
        </p:spPr>
      </p:pic>
    </p:spTree>
    <p:extLst>
      <p:ext uri="{BB962C8B-B14F-4D97-AF65-F5344CB8AC3E}">
        <p14:creationId xmlns:p14="http://schemas.microsoft.com/office/powerpoint/2010/main" val="2772568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Scaling</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In most cases, the numerical features of the dataset do not have a</a:t>
            </a:r>
          </a:p>
          <a:p>
            <a:r>
              <a:rPr lang="en-US" dirty="0">
                <a:latin typeface="HelveticaNeue"/>
              </a:rPr>
              <a:t>certain </a:t>
            </a:r>
            <a:r>
              <a:rPr lang="en-US" b="1" dirty="0">
                <a:latin typeface="HelveticaNeue-Bold"/>
              </a:rPr>
              <a:t>range </a:t>
            </a:r>
            <a:r>
              <a:rPr lang="en-US" dirty="0">
                <a:latin typeface="HelveticaNeue"/>
              </a:rPr>
              <a:t>and they differ from each other.</a:t>
            </a:r>
          </a:p>
          <a:p>
            <a:pPr marL="952485" lvl="1" indent="-342900">
              <a:buFont typeface="Arial" panose="020B0604020202020204" pitchFamily="34" charset="0"/>
              <a:buChar char="•"/>
            </a:pPr>
            <a:r>
              <a:rPr lang="en-US" b="1" dirty="0">
                <a:latin typeface="HelveticaNeue-Bold"/>
              </a:rPr>
              <a:t>age </a:t>
            </a:r>
            <a:r>
              <a:rPr lang="en-US" dirty="0">
                <a:latin typeface="HelveticaNeue"/>
              </a:rPr>
              <a:t>and </a:t>
            </a:r>
            <a:r>
              <a:rPr lang="en-US" b="1" dirty="0">
                <a:latin typeface="HelveticaNeue-Bold"/>
              </a:rPr>
              <a:t>income </a:t>
            </a:r>
            <a:r>
              <a:rPr lang="en-US" dirty="0">
                <a:latin typeface="HelveticaNeue"/>
              </a:rPr>
              <a:t>columns cannot have same range</a:t>
            </a:r>
          </a:p>
          <a:p>
            <a:pPr marL="952485" lvl="1" indent="-342900">
              <a:buFont typeface="Arial" panose="020B0604020202020204" pitchFamily="34" charset="0"/>
              <a:buChar char="•"/>
            </a:pPr>
            <a:r>
              <a:rPr lang="en-US" dirty="0">
                <a:latin typeface="HelveticaNeue"/>
              </a:rPr>
              <a:t>from ML pov, how to compare the 2 columns?</a:t>
            </a:r>
          </a:p>
          <a:p>
            <a:pPr lvl="1"/>
            <a:endParaRPr lang="en-US" dirty="0">
              <a:latin typeface="HelveticaNeue"/>
            </a:endParaRPr>
          </a:p>
          <a:p>
            <a:pPr marL="342900" indent="-342900">
              <a:buFont typeface="Arial" panose="020B0604020202020204" pitchFamily="34" charset="0"/>
              <a:buChar char="•"/>
            </a:pPr>
            <a:r>
              <a:rPr lang="en-US" dirty="0">
                <a:latin typeface="HelveticaNeue"/>
              </a:rPr>
              <a:t>It is important for algorithms that work based on distance: such as </a:t>
            </a:r>
            <a:r>
              <a:rPr lang="en-US" b="1" dirty="0">
                <a:latin typeface="HelveticaNeue-Bold"/>
              </a:rPr>
              <a:t>k-NN </a:t>
            </a:r>
            <a:r>
              <a:rPr lang="en-US" dirty="0">
                <a:latin typeface="HelveticaNeue"/>
              </a:rPr>
              <a:t>or </a:t>
            </a:r>
            <a:r>
              <a:rPr lang="en-US" b="1" dirty="0">
                <a:latin typeface="HelveticaNeue-Bold"/>
              </a:rPr>
              <a:t>k-Means</a:t>
            </a:r>
          </a:p>
          <a:p>
            <a:endParaRPr lang="en-US" b="1" dirty="0">
              <a:latin typeface="HelveticaNeue-Bold"/>
            </a:endParaRPr>
          </a:p>
          <a:p>
            <a:pPr marL="342900" indent="-342900">
              <a:buFont typeface="Arial" panose="020B0604020202020204" pitchFamily="34" charset="0"/>
              <a:buChar char="•"/>
            </a:pPr>
            <a:r>
              <a:rPr lang="en-US" dirty="0">
                <a:latin typeface="HelveticaNeue-Bold"/>
              </a:rPr>
              <a:t>t</a:t>
            </a:r>
            <a:r>
              <a:rPr lang="en-US" dirty="0">
                <a:latin typeface="HelveticaNeue"/>
              </a:rPr>
              <a:t>here are two common ways of scaling: </a:t>
            </a:r>
            <a:r>
              <a:rPr lang="en-US" b="1" dirty="0">
                <a:latin typeface="HelveticaNeue-Bold"/>
              </a:rPr>
              <a:t>Normalization</a:t>
            </a:r>
            <a:r>
              <a:rPr lang="en-US" dirty="0">
                <a:latin typeface="HelveticaNeue"/>
              </a:rPr>
              <a:t>, and </a:t>
            </a:r>
            <a:r>
              <a:rPr lang="en-US" b="1" dirty="0">
                <a:latin typeface="HelveticaNeue-Bold"/>
              </a:rPr>
              <a:t>Standardization</a:t>
            </a:r>
            <a:endParaRPr lang="en-US" dirty="0"/>
          </a:p>
        </p:txBody>
      </p:sp>
    </p:spTree>
    <p:extLst>
      <p:ext uri="{BB962C8B-B14F-4D97-AF65-F5344CB8AC3E}">
        <p14:creationId xmlns:p14="http://schemas.microsoft.com/office/powerpoint/2010/main" val="1062216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Or </a:t>
            </a:r>
            <a:r>
              <a:rPr lang="en-US" b="1" dirty="0"/>
              <a:t>min-max normalization, </a:t>
            </a:r>
            <a:r>
              <a:rPr lang="en-US" dirty="0"/>
              <a:t> scale all values in a fixed range between </a:t>
            </a:r>
            <a:r>
              <a:rPr lang="en-US" b="1" dirty="0"/>
              <a:t>0 </a:t>
            </a:r>
            <a:r>
              <a:rPr lang="en-US" dirty="0"/>
              <a:t>and </a:t>
            </a:r>
            <a:r>
              <a:rPr lang="en-US" b="1" dirty="0"/>
              <a:t>1</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Transformation does not change distribution of features</a:t>
            </a:r>
          </a:p>
          <a:p>
            <a:pPr marL="342900" indent="-342900">
              <a:buFont typeface="Arial" panose="020B0604020202020204" pitchFamily="34" charset="0"/>
              <a:buChar char="•"/>
            </a:pPr>
            <a:endParaRPr lang="en-US" dirty="0"/>
          </a:p>
          <a:p>
            <a:r>
              <a:rPr lang="en-US" dirty="0"/>
              <a:t>NOTE: Due to decreased standard deviations, effects of </a:t>
            </a:r>
            <a:r>
              <a:rPr lang="en-US" b="1" dirty="0"/>
              <a:t>outliers </a:t>
            </a:r>
            <a:r>
              <a:rPr lang="en-US" dirty="0"/>
              <a:t>increases. So before normalization, it is recommended to handle outliers.</a:t>
            </a:r>
          </a:p>
        </p:txBody>
      </p:sp>
      <p:pic>
        <p:nvPicPr>
          <p:cNvPr id="2" name="Picture 1">
            <a:extLst>
              <a:ext uri="{FF2B5EF4-FFF2-40B4-BE49-F238E27FC236}">
                <a16:creationId xmlns:a16="http://schemas.microsoft.com/office/drawing/2014/main" id="{EC3BCBBD-7564-41E5-B921-10CDB9020F5B}"/>
              </a:ext>
            </a:extLst>
          </p:cNvPr>
          <p:cNvPicPr>
            <a:picLocks noChangeAspect="1"/>
          </p:cNvPicPr>
          <p:nvPr/>
        </p:nvPicPr>
        <p:blipFill>
          <a:blip r:embed="rId3"/>
          <a:stretch>
            <a:fillRect/>
          </a:stretch>
        </p:blipFill>
        <p:spPr>
          <a:xfrm>
            <a:off x="3858390" y="2306320"/>
            <a:ext cx="3285258" cy="1246913"/>
          </a:xfrm>
          <a:prstGeom prst="rect">
            <a:avLst/>
          </a:prstGeom>
        </p:spPr>
      </p:pic>
    </p:spTree>
    <p:extLst>
      <p:ext uri="{BB962C8B-B14F-4D97-AF65-F5344CB8AC3E}">
        <p14:creationId xmlns:p14="http://schemas.microsoft.com/office/powerpoint/2010/main" val="4259473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3" name="Picture 2">
            <a:extLst>
              <a:ext uri="{FF2B5EF4-FFF2-40B4-BE49-F238E27FC236}">
                <a16:creationId xmlns:a16="http://schemas.microsoft.com/office/drawing/2014/main" id="{FC5519E2-A33D-4A07-A403-5AED67F5C204}"/>
              </a:ext>
            </a:extLst>
          </p:cNvPr>
          <p:cNvPicPr>
            <a:picLocks noChangeAspect="1"/>
          </p:cNvPicPr>
          <p:nvPr/>
        </p:nvPicPr>
        <p:blipFill>
          <a:blip r:embed="rId3"/>
          <a:stretch>
            <a:fillRect/>
          </a:stretch>
        </p:blipFill>
        <p:spPr>
          <a:xfrm>
            <a:off x="2312767" y="2219003"/>
            <a:ext cx="7860428" cy="3724597"/>
          </a:xfrm>
          <a:prstGeom prst="rect">
            <a:avLst/>
          </a:prstGeom>
        </p:spPr>
      </p:pic>
    </p:spTree>
    <p:extLst>
      <p:ext uri="{BB962C8B-B14F-4D97-AF65-F5344CB8AC3E}">
        <p14:creationId xmlns:p14="http://schemas.microsoft.com/office/powerpoint/2010/main" val="711776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Standardization (or </a:t>
            </a:r>
            <a:r>
              <a:rPr lang="en-US" b="1" dirty="0">
                <a:latin typeface="HelveticaNeue-Bold"/>
              </a:rPr>
              <a:t>z-score normalization</a:t>
            </a:r>
            <a:r>
              <a:rPr lang="en-US" dirty="0">
                <a:latin typeface="HelveticaNeue"/>
              </a:rPr>
              <a:t>) scales the values while taking</a:t>
            </a:r>
          </a:p>
          <a:p>
            <a:r>
              <a:rPr lang="en-US" dirty="0">
                <a:latin typeface="HelveticaNeue"/>
              </a:rPr>
              <a:t>into account standard deviation.</a:t>
            </a:r>
          </a:p>
          <a:p>
            <a:endParaRPr lang="en-US" dirty="0">
              <a:latin typeface="HelveticaNeue"/>
            </a:endParaRPr>
          </a:p>
          <a:p>
            <a:pPr marL="342900" indent="-342900">
              <a:buFont typeface="Arial" panose="020B0604020202020204" pitchFamily="34" charset="0"/>
              <a:buChar char="•"/>
            </a:pPr>
            <a:r>
              <a:rPr lang="en-US" b="1" dirty="0">
                <a:latin typeface="HelveticaNeue-Bold"/>
              </a:rPr>
              <a:t>mean </a:t>
            </a:r>
            <a:r>
              <a:rPr lang="en-US" dirty="0">
                <a:latin typeface="HelveticaNeue"/>
              </a:rPr>
              <a:t>is shown as </a:t>
            </a:r>
            <a:r>
              <a:rPr lang="en-US" b="1" i="1" dirty="0">
                <a:latin typeface="HelveticaNeue-BoldItalic"/>
              </a:rPr>
              <a:t>μ </a:t>
            </a:r>
            <a:r>
              <a:rPr lang="en-US" dirty="0">
                <a:latin typeface="HelveticaNeue"/>
              </a:rPr>
              <a:t>and </a:t>
            </a:r>
            <a:r>
              <a:rPr lang="en-US" b="1" dirty="0">
                <a:latin typeface="HelveticaNeue-Bold"/>
              </a:rPr>
              <a:t>standard deviation </a:t>
            </a:r>
            <a:r>
              <a:rPr lang="en-US" dirty="0">
                <a:latin typeface="HelveticaNeue"/>
              </a:rPr>
              <a:t>is shown as </a:t>
            </a:r>
            <a:r>
              <a:rPr lang="en-US" b="1" i="1" dirty="0">
                <a:latin typeface="HelveticaNeue-BoldItalic"/>
              </a:rPr>
              <a:t>σ</a:t>
            </a:r>
            <a:r>
              <a:rPr lang="en-US" dirty="0">
                <a:latin typeface="HelveticaNeue"/>
              </a:rPr>
              <a:t>.</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If standard deviation of features is different, range would also differ from each other.</a:t>
            </a:r>
          </a:p>
          <a:p>
            <a:pPr marL="952485" lvl="1" indent="-342900">
              <a:buFont typeface="Arial" panose="020B0604020202020204" pitchFamily="34" charset="0"/>
              <a:buChar char="•"/>
            </a:pPr>
            <a:r>
              <a:rPr lang="en-US" dirty="0">
                <a:latin typeface="HelveticaNeue"/>
              </a:rPr>
              <a:t>Reduces effect of outliers in features</a:t>
            </a:r>
            <a:endParaRPr lang="en-US" dirty="0"/>
          </a:p>
        </p:txBody>
      </p:sp>
      <p:pic>
        <p:nvPicPr>
          <p:cNvPr id="3" name="Picture 2">
            <a:extLst>
              <a:ext uri="{FF2B5EF4-FFF2-40B4-BE49-F238E27FC236}">
                <a16:creationId xmlns:a16="http://schemas.microsoft.com/office/drawing/2014/main" id="{58CD8C6B-60AA-419C-8869-457C0C8BE582}"/>
              </a:ext>
            </a:extLst>
          </p:cNvPr>
          <p:cNvPicPr>
            <a:picLocks noChangeAspect="1"/>
          </p:cNvPicPr>
          <p:nvPr/>
        </p:nvPicPr>
        <p:blipFill>
          <a:blip r:embed="rId3"/>
          <a:stretch>
            <a:fillRect/>
          </a:stretch>
        </p:blipFill>
        <p:spPr>
          <a:xfrm>
            <a:off x="8714352" y="3267343"/>
            <a:ext cx="2336768" cy="1375777"/>
          </a:xfrm>
          <a:prstGeom prst="rect">
            <a:avLst/>
          </a:prstGeom>
        </p:spPr>
      </p:pic>
    </p:spTree>
    <p:extLst>
      <p:ext uri="{BB962C8B-B14F-4D97-AF65-F5344CB8AC3E}">
        <p14:creationId xmlns:p14="http://schemas.microsoft.com/office/powerpoint/2010/main" val="46766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0" y="707160"/>
            <a:ext cx="11861441" cy="3697415"/>
          </a:xfrm>
          <a:prstGeom prst="rect">
            <a:avLst/>
          </a:prstGeom>
          <a:noFill/>
          <a:ln>
            <a:noFill/>
          </a:ln>
        </p:spPr>
        <p:txBody>
          <a:bodyPr spcFirstLastPara="1" wrap="square" lIns="121900" tIns="121900" rIns="121900" bIns="121900" anchor="t" anchorCtr="0">
            <a:noAutofit/>
          </a:bodyPr>
          <a:lstStyle/>
          <a:p>
            <a:r>
              <a:rPr lang="en-US" b="1" dirty="0"/>
              <a:t>	What is Feature Engineering</a:t>
            </a:r>
          </a:p>
          <a:p>
            <a:endParaRPr lang="en-US" dirty="0"/>
          </a:p>
          <a:p>
            <a:pPr marL="952485" lvl="1" indent="-342900">
              <a:buFont typeface="Arial" panose="020B0604020202020204" pitchFamily="34" charset="0"/>
              <a:buChar char="•"/>
            </a:pPr>
            <a:r>
              <a:rPr lang="en-US" dirty="0"/>
              <a:t>Extracting features from raw data and transforming them into formats that are suitable for the machine learning model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 crucial step in the machine learning pipeline because the right features can ease the difficulty of modeling</a:t>
            </a:r>
          </a:p>
          <a:p>
            <a:pPr lvl="1"/>
            <a:endParaRPr lang="en-US" dirty="0"/>
          </a:p>
          <a:p>
            <a:pPr marL="952485" lvl="1" indent="-342900">
              <a:buFont typeface="Arial" panose="020B0604020202020204" pitchFamily="34" charset="0"/>
              <a:buChar char="•"/>
            </a:pPr>
            <a:r>
              <a:rPr lang="en-US" dirty="0"/>
              <a:t>enable the pipeline to output results of higher quality </a:t>
            </a:r>
          </a:p>
          <a:p>
            <a:pPr marL="952485" lvl="1" indent="-342900">
              <a:buFont typeface="Arial" panose="020B0604020202020204" pitchFamily="34" charset="0"/>
              <a:buChar char="•"/>
            </a:pPr>
            <a:endParaRPr lang="en-US" dirty="0"/>
          </a:p>
        </p:txBody>
      </p:sp>
      <p:pic>
        <p:nvPicPr>
          <p:cNvPr id="2" name="Picture 4" descr="page20image2203776">
            <a:extLst>
              <a:ext uri="{FF2B5EF4-FFF2-40B4-BE49-F238E27FC236}">
                <a16:creationId xmlns:a16="http://schemas.microsoft.com/office/drawing/2014/main" id="{E4F6DC1D-8E56-C36D-5ABC-992C388C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810" y="4243182"/>
            <a:ext cx="4888379" cy="220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92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2" name="Picture 1">
            <a:extLst>
              <a:ext uri="{FF2B5EF4-FFF2-40B4-BE49-F238E27FC236}">
                <a16:creationId xmlns:a16="http://schemas.microsoft.com/office/drawing/2014/main" id="{2C88F61C-4A1A-4100-B366-54CBAC8BB773}"/>
              </a:ext>
            </a:extLst>
          </p:cNvPr>
          <p:cNvPicPr>
            <a:picLocks noChangeAspect="1"/>
          </p:cNvPicPr>
          <p:nvPr/>
        </p:nvPicPr>
        <p:blipFill>
          <a:blip r:embed="rId3"/>
          <a:stretch>
            <a:fillRect/>
          </a:stretch>
        </p:blipFill>
        <p:spPr>
          <a:xfrm>
            <a:off x="2659967" y="2278520"/>
            <a:ext cx="7680044" cy="3882567"/>
          </a:xfrm>
          <a:prstGeom prst="rect">
            <a:avLst/>
          </a:prstGeom>
        </p:spPr>
      </p:pic>
    </p:spTree>
    <p:extLst>
      <p:ext uri="{BB962C8B-B14F-4D97-AF65-F5344CB8AC3E}">
        <p14:creationId xmlns:p14="http://schemas.microsoft.com/office/powerpoint/2010/main" val="545289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b="1" dirty="0"/>
              <a:t>Attributions</a:t>
            </a:r>
          </a:p>
          <a:p>
            <a:pPr lvl="1" algn="ctr"/>
            <a:endParaRPr lang="en-US" b="1" dirty="0"/>
          </a:p>
          <a:p>
            <a:pPr marL="60325" lvl="1" indent="-46038"/>
            <a:r>
              <a:rPr lang="en-US" dirty="0"/>
              <a:t>Some material is from “</a:t>
            </a:r>
            <a:r>
              <a:rPr lang="en-US" i="1" dirty="0"/>
              <a:t>Feature Engineering for Machine Learning </a:t>
            </a:r>
            <a:r>
              <a:rPr lang="en-US" dirty="0"/>
              <a:t>by Alice Zheng and Amanda </a:t>
            </a:r>
            <a:r>
              <a:rPr lang="en-US" dirty="0" err="1"/>
              <a:t>Casari</a:t>
            </a:r>
            <a:r>
              <a:rPr lang="en-US" dirty="0"/>
              <a:t> (O’Reilly). Copyright 2018 Alice Zheng and Amanda </a:t>
            </a:r>
            <a:r>
              <a:rPr lang="en-US" dirty="0" err="1"/>
              <a:t>Casari</a:t>
            </a:r>
            <a:r>
              <a:rPr lang="en-US" dirty="0"/>
              <a:t>, 978-1-491-95324-2.”</a:t>
            </a:r>
          </a:p>
          <a:p>
            <a:pPr marL="60325" lvl="1" indent="-46038"/>
            <a:endParaRPr lang="en-US" dirty="0"/>
          </a:p>
          <a:p>
            <a:pPr marL="60325" lvl="1" indent="-46038"/>
            <a:r>
              <a:rPr lang="en-US" dirty="0"/>
              <a:t>Some of these slides are based on material on from a DS class taught in MILA, Montreal which was adapted from </a:t>
            </a:r>
            <a:r>
              <a:rPr lang="en-US" dirty="0" err="1"/>
              <a:t>towardsdatascience</a:t>
            </a:r>
            <a:r>
              <a:rPr lang="en-US" dirty="0"/>
              <a:t>. </a:t>
            </a:r>
          </a:p>
        </p:txBody>
      </p:sp>
    </p:spTree>
    <p:extLst>
      <p:ext uri="{BB962C8B-B14F-4D97-AF65-F5344CB8AC3E}">
        <p14:creationId xmlns:p14="http://schemas.microsoft.com/office/powerpoint/2010/main" val="16814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Engineering</a:t>
            </a:r>
            <a:endParaRPr sz="4000" b="1" dirty="0">
              <a:solidFill>
                <a:srgbClr val="E46102"/>
              </a:solidFill>
            </a:endParaRPr>
          </a:p>
        </p:txBody>
      </p:sp>
      <p:sp>
        <p:nvSpPr>
          <p:cNvPr id="96" name="Google Shape;96;p14"/>
          <p:cNvSpPr txBox="1"/>
          <p:nvPr/>
        </p:nvSpPr>
        <p:spPr>
          <a:xfrm>
            <a:off x="502027" y="950307"/>
            <a:ext cx="11423810"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Why Feature Engineering matters</a:t>
            </a:r>
          </a:p>
          <a:p>
            <a:pPr marL="952485" lvl="1" indent="-342900">
              <a:buFont typeface="Arial" panose="020B0604020202020204" pitchFamily="34" charset="0"/>
              <a:buChar char="•"/>
            </a:pPr>
            <a:r>
              <a:rPr lang="en-US" dirty="0"/>
              <a:t>Extract more, new, gold features, remove irrelevant or noisy features</a:t>
            </a:r>
          </a:p>
          <a:p>
            <a:pPr marL="952485" lvl="1" indent="-342900">
              <a:buFont typeface="Arial" panose="020B0604020202020204" pitchFamily="34" charset="0"/>
              <a:buChar char="•"/>
            </a:pPr>
            <a:r>
              <a:rPr lang="en-US" dirty="0"/>
              <a:t>Simpler models with better results</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Challenges</a:t>
            </a:r>
          </a:p>
          <a:p>
            <a:pPr marL="952485" lvl="1" indent="-342900">
              <a:buFont typeface="Arial" panose="020B0604020202020204" pitchFamily="34" charset="0"/>
              <a:buChar char="•"/>
            </a:pPr>
            <a:r>
              <a:rPr lang="en-US" dirty="0"/>
              <a:t>Powerful feature transformations (like target encoding) can introduce leakage when applied wrong.</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Usually requires domain knowledge about how features interact with each other.</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Time-consuming with big data, may need to run thousands of experiments.</a:t>
            </a:r>
          </a:p>
          <a:p>
            <a:pPr marL="952485"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990226463"/>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14706</TotalTime>
  <Words>3490</Words>
  <Application>Microsoft Macintosh PowerPoint</Application>
  <PresentationFormat>Widescreen</PresentationFormat>
  <Paragraphs>534</Paragraphs>
  <Slides>81</Slides>
  <Notes>80</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MS Gothic</vt:lpstr>
      <vt:lpstr>-apple-system</vt:lpstr>
      <vt:lpstr>Arial</vt:lpstr>
      <vt:lpstr>Calibri</vt:lpstr>
      <vt:lpstr>Georgia</vt:lpstr>
      <vt:lpstr>HelveticaNeue</vt:lpstr>
      <vt:lpstr>HelveticaNeue-Bold</vt:lpstr>
      <vt:lpstr>HelveticaNeue-BoldItalic</vt:lpstr>
      <vt:lpstr>System Font Regular</vt:lpstr>
      <vt:lpstr>Wingdings</vt:lpstr>
      <vt:lpstr>RIT</vt:lpstr>
      <vt:lpstr>PowerPoint Presentation</vt:lpstr>
      <vt:lpstr>Lecture Agenda</vt:lpstr>
      <vt:lpstr>Introduction</vt:lpstr>
      <vt:lpstr>PowerPoint Presentation</vt:lpstr>
      <vt:lpstr>PowerPoint Presentation</vt:lpstr>
      <vt:lpstr>PowerPoint Presentation</vt:lpstr>
      <vt:lpstr>PowerPoint Presentation</vt:lpstr>
      <vt:lpstr>PowerPoint Presentation</vt:lpstr>
      <vt:lpstr>Feature Engineering</vt:lpstr>
      <vt:lpstr>Key Elements of FE</vt:lpstr>
      <vt:lpstr>Feature Encoding</vt:lpstr>
      <vt:lpstr>Feature Encoding</vt:lpstr>
      <vt:lpstr>Categorical Features</vt:lpstr>
      <vt:lpstr>Categorical Features</vt:lpstr>
      <vt:lpstr>Categorical Features</vt:lpstr>
      <vt:lpstr>Feature Encoding</vt:lpstr>
      <vt:lpstr>Encoding Categorical Features</vt:lpstr>
      <vt:lpstr>Encoding Categorical Features</vt:lpstr>
      <vt:lpstr>One-Hot Encoding</vt:lpstr>
      <vt:lpstr>Frequency Encoding</vt:lpstr>
      <vt:lpstr>Target mean encoding</vt:lpstr>
      <vt:lpstr>Target mean encoding</vt:lpstr>
      <vt:lpstr>Target mean Encoding</vt:lpstr>
      <vt:lpstr>Target mean Encoding</vt:lpstr>
      <vt:lpstr>Target mean Encoding</vt:lpstr>
      <vt:lpstr>Target mean Encoding smoothing</vt:lpstr>
      <vt:lpstr>Target mean Encoding smoothing</vt:lpstr>
      <vt:lpstr>Target mean Encoding</vt:lpstr>
      <vt:lpstr>Target mean Encoding</vt:lpstr>
      <vt:lpstr>Target mean encoding</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Weight of Evidence and Information Value</vt:lpstr>
      <vt:lpstr>Weight of Evidence and Information Value</vt:lpstr>
      <vt:lpstr>Weight of Evidence and Information Value</vt:lpstr>
      <vt:lpstr>Weight of Evidence and Information Value</vt:lpstr>
      <vt:lpstr>Key Elements of FE</vt:lpstr>
      <vt:lpstr>Target Transformation</vt:lpstr>
      <vt:lpstr>Key Elements of FE</vt:lpstr>
      <vt:lpstr>Imputation</vt:lpstr>
      <vt:lpstr>Imputation</vt:lpstr>
      <vt:lpstr>Imputation</vt:lpstr>
      <vt:lpstr>Imputation</vt:lpstr>
      <vt:lpstr>Outliers</vt:lpstr>
      <vt:lpstr>Outlier/Anomaly detection</vt:lpstr>
      <vt:lpstr>Outlier/Anomaly detection</vt:lpstr>
      <vt:lpstr>Types of Outliers</vt:lpstr>
      <vt:lpstr>Types of Outliers</vt:lpstr>
      <vt:lpstr>Types of Outliers</vt:lpstr>
      <vt:lpstr>Finding Outliers</vt:lpstr>
      <vt:lpstr>Box Plot</vt:lpstr>
      <vt:lpstr>Box Plot</vt:lpstr>
      <vt:lpstr>Box Plot</vt:lpstr>
      <vt:lpstr>Scatter Plot</vt:lpstr>
      <vt:lpstr>Scatter Plot</vt:lpstr>
      <vt:lpstr>Standard Deviation</vt:lpstr>
      <vt:lpstr>Z-score</vt:lpstr>
      <vt:lpstr>Z-score</vt:lpstr>
      <vt:lpstr>Z-Score</vt:lpstr>
      <vt:lpstr>IQR Score</vt:lpstr>
      <vt:lpstr>Percentiles</vt:lpstr>
      <vt:lpstr>Handling Outliers</vt:lpstr>
      <vt:lpstr>Binning</vt:lpstr>
      <vt:lpstr>Binning</vt:lpstr>
      <vt:lpstr>Log Transformation</vt:lpstr>
      <vt:lpstr>Log Transformation</vt:lpstr>
      <vt:lpstr>Log Transformation</vt:lpstr>
      <vt:lpstr>Grouping</vt:lpstr>
      <vt:lpstr>Grouping</vt:lpstr>
      <vt:lpstr>Grouping</vt:lpstr>
      <vt:lpstr>Splitting</vt:lpstr>
      <vt:lpstr>Scaling</vt:lpstr>
      <vt:lpstr>Normalization</vt:lpstr>
      <vt:lpstr>Normalization</vt:lpstr>
      <vt:lpstr>Standardization</vt:lpstr>
      <vt:lpstr>Standardization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1744</cp:revision>
  <cp:lastPrinted>2018-04-25T02:50:23Z</cp:lastPrinted>
  <dcterms:created xsi:type="dcterms:W3CDTF">2021-08-24T04:52:52Z</dcterms:created>
  <dcterms:modified xsi:type="dcterms:W3CDTF">2022-10-06T10:20:33Z</dcterms:modified>
</cp:coreProperties>
</file>